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5287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1pPr>
    <a:lvl2pPr marL="0" marR="0" indent="317500" algn="l" defTabSz="25287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2pPr>
    <a:lvl3pPr marL="0" marR="0" indent="635000" algn="l" defTabSz="25287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3pPr>
    <a:lvl4pPr marL="0" marR="0" indent="952500" algn="l" defTabSz="25287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4pPr>
    <a:lvl5pPr marL="0" marR="0" indent="1270000" algn="l" defTabSz="25287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5pPr>
    <a:lvl6pPr marL="0" marR="0" indent="1587500" algn="l" defTabSz="25287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6pPr>
    <a:lvl7pPr marL="0" marR="0" indent="1905000" algn="l" defTabSz="25287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7pPr>
    <a:lvl8pPr marL="0" marR="0" indent="2222500" algn="l" defTabSz="25287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8pPr>
    <a:lvl9pPr marL="0" marR="0" indent="2540000" algn="l" defTabSz="25287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357243"/>
              <a:satOff val="7293"/>
              <a:lumOff val="8906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3">
              <a:satOff val="1412"/>
              <a:lumOff val="16412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satOff val="1412"/>
                  <a:lumOff val="16412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6E937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FFF171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A51B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E1A84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103425"/>
              <a:satOff val="-7243"/>
              <a:lumOff val="992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chemeClr val="accent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5">
              <a:lumOff val="-14283"/>
            </a:schemeClr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chemeClr val="accent5">
                  <a:lumOff val="-1428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5">
              <a:satOff val="-6299"/>
              <a:lumOff val="-32309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698500" y="8635227"/>
            <a:ext cx="11607800" cy="457201"/>
          </a:xfrm>
          <a:prstGeom prst="rect">
            <a:avLst/>
          </a:prstGeom>
        </p:spPr>
        <p:txBody>
          <a:bodyPr anchor="b"/>
          <a:lstStyle>
            <a:lvl1pPr marL="0" indent="0" defTabSz="587022">
              <a:spcBef>
                <a:spcPts val="0"/>
              </a:spcBef>
              <a:buSzTx/>
              <a:buNone/>
              <a:defRPr sz="22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xfrm>
            <a:off x="698500" y="5102859"/>
            <a:ext cx="11607800" cy="1447801"/>
          </a:xfrm>
          <a:prstGeom prst="rect">
            <a:avLst/>
          </a:prstGeom>
        </p:spPr>
        <p:txBody>
          <a:bodyPr/>
          <a:lstStyle>
            <a:lvl1pPr marL="0" indent="0" defTabSz="2540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317500" defTabSz="2540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635000" defTabSz="2540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952500" defTabSz="2540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270000" defTabSz="2540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Presentation Title"/>
          <p:cNvSpPr txBox="1"/>
          <p:nvPr>
            <p:ph type="title" hasCustomPrompt="1"/>
          </p:nvPr>
        </p:nvSpPr>
        <p:spPr>
          <a:xfrm>
            <a:off x="698500" y="1854200"/>
            <a:ext cx="11607800" cy="3302000"/>
          </a:xfrm>
          <a:prstGeom prst="rect">
            <a:avLst/>
          </a:prstGeom>
        </p:spPr>
        <p:txBody>
          <a:bodyPr anchor="b"/>
          <a:lstStyle>
            <a:lvl1pPr>
              <a:defRPr spc="-84" sz="84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509500" y="8750299"/>
            <a:ext cx="292609" cy="31585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Subtitle"/>
          <p:cNvSpPr txBox="1"/>
          <p:nvPr>
            <p:ph type="body" sz="quarter" idx="21" hasCustomPrompt="1"/>
          </p:nvPr>
        </p:nvSpPr>
        <p:spPr>
          <a:xfrm>
            <a:off x="698500" y="1447800"/>
            <a:ext cx="11607800" cy="673100"/>
          </a:xfrm>
          <a:prstGeom prst="rect">
            <a:avLst/>
          </a:prstGeom>
        </p:spPr>
        <p:txBody>
          <a:bodyPr/>
          <a:lstStyle>
            <a:lvl1pPr marL="0" indent="0" defTabSz="2540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100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xfrm>
            <a:off x="12509499" y="8750299"/>
            <a:ext cx="292609" cy="315850"/>
          </a:xfrm>
          <a:prstGeom prst="rect">
            <a:avLst/>
          </a:prstGeom>
        </p:spPr>
        <p:txBody>
          <a:bodyPr wrap="none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Subtitle"/>
          <p:cNvSpPr txBox="1"/>
          <p:nvPr>
            <p:ph type="body" sz="quarter" idx="21" hasCustomPrompt="1"/>
          </p:nvPr>
        </p:nvSpPr>
        <p:spPr>
          <a:xfrm>
            <a:off x="698500" y="1447800"/>
            <a:ext cx="11607800" cy="673100"/>
          </a:xfrm>
          <a:prstGeom prst="rect">
            <a:avLst/>
          </a:prstGeom>
        </p:spPr>
        <p:txBody>
          <a:bodyPr/>
          <a:lstStyle>
            <a:lvl1pPr marL="0" indent="0" defTabSz="2540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109" name="Agenda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xfrm>
            <a:off x="698500" y="2908300"/>
            <a:ext cx="11607800" cy="609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300"/>
              </a:spcBef>
              <a:buSzTx/>
              <a:buNone/>
              <a:defRPr sz="3600"/>
            </a:lvl1pPr>
            <a:lvl2pPr marL="0" indent="317500">
              <a:spcBef>
                <a:spcPts val="4300"/>
              </a:spcBef>
              <a:buSzTx/>
              <a:buNone/>
              <a:defRPr sz="3600"/>
            </a:lvl2pPr>
            <a:lvl3pPr marL="0" indent="635000">
              <a:spcBef>
                <a:spcPts val="4300"/>
              </a:spcBef>
              <a:buSzTx/>
              <a:buNone/>
              <a:defRPr sz="3600"/>
            </a:lvl3pPr>
            <a:lvl4pPr marL="0" indent="952500">
              <a:spcBef>
                <a:spcPts val="4300"/>
              </a:spcBef>
              <a:buSzTx/>
              <a:buNone/>
              <a:defRPr sz="3600"/>
            </a:lvl4pPr>
            <a:lvl5pPr marL="0" indent="1270000">
              <a:spcBef>
                <a:spcPts val="4300"/>
              </a:spcBef>
              <a:buSzTx/>
              <a:buNone/>
              <a:defRPr sz="36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xfrm>
            <a:off x="12509499" y="8750299"/>
            <a:ext cx="292609" cy="315850"/>
          </a:xfrm>
          <a:prstGeom prst="rect">
            <a:avLst/>
          </a:prstGeom>
        </p:spPr>
        <p:txBody>
          <a:bodyPr wrap="none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698500" y="3149600"/>
            <a:ext cx="11607800" cy="3238500"/>
          </a:xfrm>
          <a:prstGeom prst="rect">
            <a:avLst/>
          </a:prstGeom>
        </p:spPr>
        <p:txBody>
          <a:bodyPr anchor="ctr"/>
          <a:lstStyle>
            <a:lvl1pPr marL="0" indent="0" algn="ctr" defTabSz="355600">
              <a:lnSpc>
                <a:spcPct val="90000"/>
              </a:lnSpc>
              <a:spcBef>
                <a:spcPts val="0"/>
              </a:spcBef>
              <a:buSzTx/>
              <a:buNone/>
              <a:defRPr spc="-84" sz="84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317500" algn="ctr" defTabSz="355600">
              <a:lnSpc>
                <a:spcPct val="90000"/>
              </a:lnSpc>
              <a:spcBef>
                <a:spcPts val="0"/>
              </a:spcBef>
              <a:buSzTx/>
              <a:buNone/>
              <a:defRPr spc="-84" sz="84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635000" algn="ctr" defTabSz="355600">
              <a:lnSpc>
                <a:spcPct val="90000"/>
              </a:lnSpc>
              <a:spcBef>
                <a:spcPts val="0"/>
              </a:spcBef>
              <a:buSzTx/>
              <a:buNone/>
              <a:defRPr spc="-84" sz="84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952500" algn="ctr" defTabSz="355600">
              <a:lnSpc>
                <a:spcPct val="90000"/>
              </a:lnSpc>
              <a:spcBef>
                <a:spcPts val="0"/>
              </a:spcBef>
              <a:buSzTx/>
              <a:buNone/>
              <a:defRPr spc="-84" sz="84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270000" algn="ctr" defTabSz="355600">
              <a:lnSpc>
                <a:spcPct val="90000"/>
              </a:lnSpc>
              <a:spcBef>
                <a:spcPts val="0"/>
              </a:spcBef>
              <a:buSzTx/>
              <a:buNone/>
              <a:defRPr spc="-84" sz="84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12509499" y="8750299"/>
            <a:ext cx="292609" cy="315850"/>
          </a:xfrm>
          <a:prstGeom prst="rect">
            <a:avLst/>
          </a:prstGeom>
        </p:spPr>
        <p:txBody>
          <a:bodyPr wrap="none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698500" y="698500"/>
            <a:ext cx="11607800" cy="5765800"/>
          </a:xfrm>
          <a:prstGeom prst="rect">
            <a:avLst/>
          </a:prstGeom>
        </p:spPr>
        <p:txBody>
          <a:bodyPr anchor="b"/>
          <a:lstStyle>
            <a:lvl1pPr marL="0" indent="0" algn="ctr" defTabSz="254000">
              <a:lnSpc>
                <a:spcPct val="90000"/>
              </a:lnSpc>
              <a:spcBef>
                <a:spcPts val="0"/>
              </a:spcBef>
              <a:buSzTx/>
              <a:buNone/>
              <a:defRPr spc="-1240" sz="248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317500" algn="ctr" defTabSz="254000">
              <a:lnSpc>
                <a:spcPct val="90000"/>
              </a:lnSpc>
              <a:spcBef>
                <a:spcPts val="0"/>
              </a:spcBef>
              <a:buSzTx/>
              <a:buNone/>
              <a:defRPr spc="-1240" sz="248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635000" algn="ctr" defTabSz="254000">
              <a:lnSpc>
                <a:spcPct val="90000"/>
              </a:lnSpc>
              <a:spcBef>
                <a:spcPts val="0"/>
              </a:spcBef>
              <a:buSzTx/>
              <a:buNone/>
              <a:defRPr spc="-1240" sz="248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952500" algn="ctr" defTabSz="254000">
              <a:lnSpc>
                <a:spcPct val="90000"/>
              </a:lnSpc>
              <a:spcBef>
                <a:spcPts val="0"/>
              </a:spcBef>
              <a:buSzTx/>
              <a:buNone/>
              <a:defRPr spc="-1240" sz="248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270000" algn="ctr" defTabSz="254000">
              <a:lnSpc>
                <a:spcPct val="90000"/>
              </a:lnSpc>
              <a:spcBef>
                <a:spcPts val="0"/>
              </a:spcBef>
              <a:buSzTx/>
              <a:buNone/>
              <a:defRPr spc="-1240" sz="248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698500" y="6210300"/>
            <a:ext cx="11607800" cy="673100"/>
          </a:xfrm>
          <a:prstGeom prst="rect">
            <a:avLst/>
          </a:prstGeom>
        </p:spPr>
        <p:txBody>
          <a:bodyPr/>
          <a:lstStyle>
            <a:lvl1pPr marL="0" indent="0" algn="ctr" defTabSz="254000">
              <a:lnSpc>
                <a:spcPct val="90000"/>
              </a:lnSpc>
              <a:spcBef>
                <a:spcPts val="0"/>
              </a:spcBef>
              <a:buSzTx/>
              <a:buNone/>
              <a:defRPr spc="-35" sz="3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12509499" y="8750299"/>
            <a:ext cx="292609" cy="315850"/>
          </a:xfrm>
          <a:prstGeom prst="rect">
            <a:avLst/>
          </a:prstGeom>
        </p:spPr>
        <p:txBody>
          <a:bodyPr wrap="none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1016000" y="6426200"/>
            <a:ext cx="10972800" cy="584200"/>
          </a:xfrm>
          <a:prstGeom prst="rect">
            <a:avLst/>
          </a:prstGeom>
        </p:spPr>
        <p:txBody>
          <a:bodyPr/>
          <a:lstStyle>
            <a:lvl1pPr marL="0" indent="0" defTabSz="587022">
              <a:spcBef>
                <a:spcPts val="0"/>
              </a:spcBef>
              <a:buSzTx/>
              <a:buNone/>
              <a:defRPr sz="24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749300" y="2298700"/>
            <a:ext cx="11506200" cy="3175000"/>
          </a:xfrm>
          <a:prstGeom prst="rect">
            <a:avLst/>
          </a:prstGeom>
        </p:spPr>
        <p:txBody>
          <a:bodyPr anchor="b"/>
          <a:lstStyle>
            <a:lvl1pPr marL="180622" indent="-180622" defTabSz="1733973">
              <a:lnSpc>
                <a:spcPct val="90000"/>
              </a:lnSpc>
              <a:spcBef>
                <a:spcPts val="0"/>
              </a:spcBef>
              <a:buSzTx/>
              <a:buNone/>
              <a:defRPr spc="-66" sz="6600">
                <a:latin typeface="+mn-lt"/>
                <a:ea typeface="+mn-ea"/>
                <a:cs typeface="+mn-cs"/>
                <a:sym typeface="Produkt Extralight"/>
              </a:defRPr>
            </a:lvl1pPr>
            <a:lvl2pPr marL="180622" indent="136877" defTabSz="1733973">
              <a:lnSpc>
                <a:spcPct val="90000"/>
              </a:lnSpc>
              <a:spcBef>
                <a:spcPts val="0"/>
              </a:spcBef>
              <a:buSzTx/>
              <a:buNone/>
              <a:defRPr spc="-66" sz="6600">
                <a:latin typeface="+mn-lt"/>
                <a:ea typeface="+mn-ea"/>
                <a:cs typeface="+mn-cs"/>
                <a:sym typeface="Produkt Extralight"/>
              </a:defRPr>
            </a:lvl2pPr>
            <a:lvl3pPr marL="180622" indent="454377" defTabSz="1733973">
              <a:lnSpc>
                <a:spcPct val="90000"/>
              </a:lnSpc>
              <a:spcBef>
                <a:spcPts val="0"/>
              </a:spcBef>
              <a:buSzTx/>
              <a:buNone/>
              <a:defRPr spc="-66" sz="6600">
                <a:latin typeface="+mn-lt"/>
                <a:ea typeface="+mn-ea"/>
                <a:cs typeface="+mn-cs"/>
                <a:sym typeface="Produkt Extralight"/>
              </a:defRPr>
            </a:lvl3pPr>
            <a:lvl4pPr marL="180622" indent="771877" defTabSz="1733973">
              <a:lnSpc>
                <a:spcPct val="90000"/>
              </a:lnSpc>
              <a:spcBef>
                <a:spcPts val="0"/>
              </a:spcBef>
              <a:buSzTx/>
              <a:buNone/>
              <a:defRPr spc="-66" sz="6600">
                <a:latin typeface="+mn-lt"/>
                <a:ea typeface="+mn-ea"/>
                <a:cs typeface="+mn-cs"/>
                <a:sym typeface="Produkt Extralight"/>
              </a:defRPr>
            </a:lvl4pPr>
            <a:lvl5pPr marL="180622" indent="1089377" defTabSz="1733973">
              <a:lnSpc>
                <a:spcPct val="90000"/>
              </a:lnSpc>
              <a:spcBef>
                <a:spcPts val="0"/>
              </a:spcBef>
              <a:buSzTx/>
              <a:buNone/>
              <a:defRPr spc="-66" sz="66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xfrm>
            <a:off x="12509499" y="8750299"/>
            <a:ext cx="292609" cy="315850"/>
          </a:xfrm>
          <a:prstGeom prst="rect">
            <a:avLst/>
          </a:prstGeom>
        </p:spPr>
        <p:txBody>
          <a:bodyPr wrap="none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lose-up of a curved, white, layered pattern"/>
          <p:cNvSpPr/>
          <p:nvPr>
            <p:ph type="pic" sz="quarter" idx="21"/>
          </p:nvPr>
        </p:nvSpPr>
        <p:spPr>
          <a:xfrm>
            <a:off x="622300" y="2907462"/>
            <a:ext cx="3937000" cy="39386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Close-up of a layered pattern of grey stone"/>
          <p:cNvSpPr/>
          <p:nvPr>
            <p:ph type="pic" sz="quarter" idx="22"/>
          </p:nvPr>
        </p:nvSpPr>
        <p:spPr>
          <a:xfrm>
            <a:off x="3893586" y="3136900"/>
            <a:ext cx="5217627" cy="347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Close-up of a white ribbed pattern"/>
          <p:cNvSpPr/>
          <p:nvPr>
            <p:ph type="pic" sz="quarter" idx="23"/>
          </p:nvPr>
        </p:nvSpPr>
        <p:spPr>
          <a:xfrm>
            <a:off x="7802863" y="3136900"/>
            <a:ext cx="5215134" cy="347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xfrm>
            <a:off x="12509499" y="8750299"/>
            <a:ext cx="292609" cy="315850"/>
          </a:xfrm>
          <a:prstGeom prst="rect">
            <a:avLst/>
          </a:prstGeom>
        </p:spPr>
        <p:txBody>
          <a:bodyPr wrap="none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Angular, futuristic, white corridor with shadows"/>
          <p:cNvSpPr/>
          <p:nvPr>
            <p:ph type="pic" idx="21"/>
          </p:nvPr>
        </p:nvSpPr>
        <p:spPr>
          <a:xfrm>
            <a:off x="-1397000" y="0"/>
            <a:ext cx="15786100" cy="105240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xfrm>
            <a:off x="12509499" y="8750299"/>
            <a:ext cx="292609" cy="315850"/>
          </a:xfrm>
          <a:prstGeom prst="rect">
            <a:avLst/>
          </a:prstGeom>
        </p:spPr>
        <p:txBody>
          <a:bodyPr wrap="none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xfrm>
            <a:off x="12509499" y="8750299"/>
            <a:ext cx="292609" cy="315850"/>
          </a:xfrm>
          <a:prstGeom prst="rect">
            <a:avLst/>
          </a:prstGeom>
        </p:spPr>
        <p:txBody>
          <a:bodyPr wrap="none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uturistic, curved, white structure"/>
          <p:cNvSpPr/>
          <p:nvPr>
            <p:ph type="pic" idx="21"/>
          </p:nvPr>
        </p:nvSpPr>
        <p:spPr>
          <a:xfrm>
            <a:off x="-88900" y="-3962400"/>
            <a:ext cx="18948400" cy="14211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698500" y="8635227"/>
            <a:ext cx="11607800" cy="457201"/>
          </a:xfrm>
          <a:prstGeom prst="rect">
            <a:avLst/>
          </a:prstGeom>
        </p:spPr>
        <p:txBody>
          <a:bodyPr anchor="b"/>
          <a:lstStyle>
            <a:lvl1pPr marL="0" indent="0" defTabSz="587022">
              <a:spcBef>
                <a:spcPts val="0"/>
              </a:spcBef>
              <a:buSzTx/>
              <a:buNone/>
              <a:defRPr sz="22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698500" y="5102859"/>
            <a:ext cx="11607800" cy="1447801"/>
          </a:xfrm>
          <a:prstGeom prst="rect">
            <a:avLst/>
          </a:prstGeom>
        </p:spPr>
        <p:txBody>
          <a:bodyPr/>
          <a:lstStyle>
            <a:lvl1pPr marL="0" indent="0" defTabSz="2540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317500" defTabSz="2540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635000" defTabSz="2540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952500" defTabSz="2540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270000" defTabSz="2540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Presentation Title"/>
          <p:cNvSpPr txBox="1"/>
          <p:nvPr>
            <p:ph type="title" hasCustomPrompt="1"/>
          </p:nvPr>
        </p:nvSpPr>
        <p:spPr>
          <a:xfrm>
            <a:off x="698500" y="1854200"/>
            <a:ext cx="11607800" cy="3302000"/>
          </a:xfrm>
          <a:prstGeom prst="rect">
            <a:avLst/>
          </a:prstGeom>
        </p:spPr>
        <p:txBody>
          <a:bodyPr anchor="b"/>
          <a:lstStyle>
            <a:lvl1pPr>
              <a:defRPr spc="-84" sz="84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xfrm>
            <a:off x="12509500" y="8750299"/>
            <a:ext cx="292609" cy="31585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ose-up of a curved, white, layered pattern"/>
          <p:cNvSpPr/>
          <p:nvPr>
            <p:ph type="pic" idx="21"/>
          </p:nvPr>
        </p:nvSpPr>
        <p:spPr>
          <a:xfrm>
            <a:off x="4876800" y="0"/>
            <a:ext cx="97536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698500" y="698500"/>
            <a:ext cx="5105400" cy="4178300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698500" y="4775200"/>
            <a:ext cx="5105400" cy="4038600"/>
          </a:xfrm>
          <a:prstGeom prst="rect">
            <a:avLst/>
          </a:prstGeom>
        </p:spPr>
        <p:txBody>
          <a:bodyPr/>
          <a:lstStyle>
            <a:lvl1pPr marL="0" indent="0" defTabSz="2540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317500" defTabSz="2540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635000" defTabSz="2540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952500" defTabSz="2540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270000" defTabSz="2540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Subtitle"/>
          <p:cNvSpPr txBox="1"/>
          <p:nvPr>
            <p:ph type="body" sz="quarter" idx="21" hasCustomPrompt="1"/>
          </p:nvPr>
        </p:nvSpPr>
        <p:spPr>
          <a:xfrm>
            <a:off x="698500" y="1447800"/>
            <a:ext cx="11607800" cy="673100"/>
          </a:xfrm>
          <a:prstGeom prst="rect">
            <a:avLst/>
          </a:prstGeom>
        </p:spPr>
        <p:txBody>
          <a:bodyPr/>
          <a:lstStyle>
            <a:lvl1pPr marL="0" indent="0" defTabSz="2540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3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lose-up of the edge of white curved stone"/>
          <p:cNvSpPr/>
          <p:nvPr>
            <p:ph type="pic" idx="21"/>
          </p:nvPr>
        </p:nvSpPr>
        <p:spPr>
          <a:xfrm>
            <a:off x="6096644" y="0"/>
            <a:ext cx="7313912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Slide Subtitle"/>
          <p:cNvSpPr txBox="1"/>
          <p:nvPr>
            <p:ph type="body" sz="quarter" idx="22" hasCustomPrompt="1"/>
          </p:nvPr>
        </p:nvSpPr>
        <p:spPr>
          <a:xfrm>
            <a:off x="698500" y="1447800"/>
            <a:ext cx="5105400" cy="673100"/>
          </a:xfrm>
          <a:prstGeom prst="rect">
            <a:avLst/>
          </a:prstGeom>
        </p:spPr>
        <p:txBody>
          <a:bodyPr/>
          <a:lstStyle>
            <a:lvl1pPr marL="0" indent="0" defTabSz="2540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Slide Title"/>
          <p:cNvSpPr txBox="1"/>
          <p:nvPr>
            <p:ph type="title" hasCustomPrompt="1"/>
          </p:nvPr>
        </p:nvSpPr>
        <p:spPr>
          <a:xfrm>
            <a:off x="698500" y="381000"/>
            <a:ext cx="5105400" cy="11430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3" name="Body Level One…"/>
          <p:cNvSpPr txBox="1"/>
          <p:nvPr>
            <p:ph type="body" sz="half" idx="1" hasCustomPrompt="1"/>
          </p:nvPr>
        </p:nvSpPr>
        <p:spPr>
          <a:xfrm>
            <a:off x="698500" y="3035300"/>
            <a:ext cx="5105400" cy="60198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698500" y="1447800"/>
            <a:ext cx="11607800" cy="673100"/>
          </a:xfrm>
          <a:prstGeom prst="rect">
            <a:avLst/>
          </a:prstGeom>
        </p:spPr>
        <p:txBody>
          <a:bodyPr/>
          <a:lstStyle>
            <a:lvl1pPr marL="0" indent="0" defTabSz="2540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3" name="Body Level One…"/>
          <p:cNvSpPr txBox="1"/>
          <p:nvPr>
            <p:ph type="body" sz="half" idx="1" hasCustomPrompt="1"/>
          </p:nvPr>
        </p:nvSpPr>
        <p:spPr>
          <a:xfrm>
            <a:off x="698500" y="3035006"/>
            <a:ext cx="5105400" cy="6019801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xfrm>
            <a:off x="12509499" y="8750299"/>
            <a:ext cx="292609" cy="315850"/>
          </a:xfrm>
          <a:prstGeom prst="rect">
            <a:avLst/>
          </a:prstGeom>
        </p:spPr>
        <p:txBody>
          <a:bodyPr wrap="none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698500" y="1447800"/>
            <a:ext cx="5105400" cy="674779"/>
          </a:xfrm>
          <a:prstGeom prst="rect">
            <a:avLst/>
          </a:prstGeom>
        </p:spPr>
        <p:txBody>
          <a:bodyPr/>
          <a:lstStyle>
            <a:lvl1pPr marL="0" indent="0" defTabSz="2540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Slide Title"/>
          <p:cNvSpPr txBox="1"/>
          <p:nvPr>
            <p:ph type="title" hasCustomPrompt="1"/>
          </p:nvPr>
        </p:nvSpPr>
        <p:spPr>
          <a:xfrm>
            <a:off x="698500" y="381000"/>
            <a:ext cx="5105400" cy="1145851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3" name="Body Level One…"/>
          <p:cNvSpPr txBox="1"/>
          <p:nvPr>
            <p:ph type="body" sz="half" idx="1" hasCustomPrompt="1"/>
          </p:nvPr>
        </p:nvSpPr>
        <p:spPr>
          <a:xfrm>
            <a:off x="698500" y="3034319"/>
            <a:ext cx="5105400" cy="6019801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xfrm>
            <a:off x="12509499" y="8750299"/>
            <a:ext cx="292609" cy="315850"/>
          </a:xfrm>
          <a:prstGeom prst="rect">
            <a:avLst/>
          </a:prstGeom>
        </p:spPr>
        <p:txBody>
          <a:bodyPr wrap="none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698500" y="3124200"/>
            <a:ext cx="11607800" cy="3302000"/>
          </a:xfrm>
          <a:prstGeom prst="rect">
            <a:avLst/>
          </a:prstGeom>
        </p:spPr>
        <p:txBody>
          <a:bodyPr anchor="ctr"/>
          <a:lstStyle>
            <a:lvl1pPr defTabSz="355600">
              <a:defRPr spc="-84" sz="8400"/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509499" y="8750299"/>
            <a:ext cx="292609" cy="315850"/>
          </a:xfrm>
          <a:prstGeom prst="rect">
            <a:avLst/>
          </a:prstGeom>
        </p:spPr>
        <p:txBody>
          <a:bodyPr wrap="none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698500" y="381000"/>
            <a:ext cx="11607800" cy="1143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698500" y="3035300"/>
            <a:ext cx="11607800" cy="60198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509500" y="8750299"/>
            <a:ext cx="292100" cy="315850"/>
          </a:xfrm>
          <a:prstGeom prst="rect">
            <a:avLst/>
          </a:prstGeom>
          <a:ln w="3175">
            <a:miter lim="400000"/>
          </a:ln>
        </p:spPr>
        <p:txBody>
          <a:bodyPr lIns="50800" tIns="50800" rIns="50800" bIns="50800" anchor="b">
            <a:spAutoFit/>
          </a:bodyPr>
          <a:lstStyle>
            <a:lvl1pPr algn="r" defTabSz="584200">
              <a:spcBef>
                <a:spcPts val="0"/>
              </a:spcBef>
              <a:defRPr sz="13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540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9" strike="noStrike" sz="6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1pPr>
      <a:lvl2pPr marL="0" marR="0" indent="317500" algn="l" defTabSz="2540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9" strike="noStrike" sz="6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2pPr>
      <a:lvl3pPr marL="0" marR="0" indent="635000" algn="l" defTabSz="2540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9" strike="noStrike" sz="6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3pPr>
      <a:lvl4pPr marL="0" marR="0" indent="952500" algn="l" defTabSz="2540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9" strike="noStrike" sz="6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4pPr>
      <a:lvl5pPr marL="0" marR="0" indent="1270000" algn="l" defTabSz="2540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9" strike="noStrike" sz="6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5pPr>
      <a:lvl6pPr marL="0" marR="0" indent="1587500" algn="l" defTabSz="2540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9" strike="noStrike" sz="6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6pPr>
      <a:lvl7pPr marL="0" marR="0" indent="1905000" algn="l" defTabSz="2540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9" strike="noStrike" sz="6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7pPr>
      <a:lvl8pPr marL="0" marR="0" indent="2222500" algn="l" defTabSz="2540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9" strike="noStrike" sz="6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8pPr>
      <a:lvl9pPr marL="0" marR="0" indent="2540000" algn="l" defTabSz="2540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9" strike="noStrike" sz="6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9pPr>
    </p:titleStyle>
    <p:bodyStyle>
      <a:lvl1pPr marL="317500" marR="0" indent="-317500" algn="l" defTabSz="252871" rtl="0" latinLnBrk="0">
        <a:lnSpc>
          <a:spcPct val="100000"/>
        </a:lnSpc>
        <a:spcBef>
          <a:spcPts val="33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1pPr>
      <a:lvl2pPr marL="637539" marR="0" indent="-320039" algn="l" defTabSz="252871" rtl="0" latinLnBrk="0">
        <a:lnSpc>
          <a:spcPct val="100000"/>
        </a:lnSpc>
        <a:spcBef>
          <a:spcPts val="33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2pPr>
      <a:lvl3pPr marL="955039" marR="0" indent="-320039" algn="l" defTabSz="252871" rtl="0" latinLnBrk="0">
        <a:lnSpc>
          <a:spcPct val="100000"/>
        </a:lnSpc>
        <a:spcBef>
          <a:spcPts val="33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3pPr>
      <a:lvl4pPr marL="1272539" marR="0" indent="-320039" algn="l" defTabSz="252871" rtl="0" latinLnBrk="0">
        <a:lnSpc>
          <a:spcPct val="100000"/>
        </a:lnSpc>
        <a:spcBef>
          <a:spcPts val="33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4pPr>
      <a:lvl5pPr marL="1590039" marR="0" indent="-320039" algn="l" defTabSz="252871" rtl="0" latinLnBrk="0">
        <a:lnSpc>
          <a:spcPct val="100000"/>
        </a:lnSpc>
        <a:spcBef>
          <a:spcPts val="33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5pPr>
      <a:lvl6pPr marL="1907539" marR="0" indent="-320039" algn="l" defTabSz="252871" rtl="0" latinLnBrk="0">
        <a:lnSpc>
          <a:spcPct val="100000"/>
        </a:lnSpc>
        <a:spcBef>
          <a:spcPts val="33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6pPr>
      <a:lvl7pPr marL="2225039" marR="0" indent="-320039" algn="l" defTabSz="252871" rtl="0" latinLnBrk="0">
        <a:lnSpc>
          <a:spcPct val="100000"/>
        </a:lnSpc>
        <a:spcBef>
          <a:spcPts val="33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7pPr>
      <a:lvl8pPr marL="2542539" marR="0" indent="-320039" algn="l" defTabSz="252871" rtl="0" latinLnBrk="0">
        <a:lnSpc>
          <a:spcPct val="100000"/>
        </a:lnSpc>
        <a:spcBef>
          <a:spcPts val="33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8pPr>
      <a:lvl9pPr marL="2860039" marR="0" indent="-320039" algn="l" defTabSz="252871" rtl="0" latinLnBrk="0">
        <a:lnSpc>
          <a:spcPct val="100000"/>
        </a:lnSpc>
        <a:spcBef>
          <a:spcPts val="33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3175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635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9525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270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15875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1905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22225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2540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0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gif"/><Relationship Id="rId3" Type="http://schemas.openxmlformats.org/officeDocument/2006/relationships/image" Target="../media/image2.gif"/><Relationship Id="rId4" Type="http://schemas.openxmlformats.org/officeDocument/2006/relationships/image" Target="../media/image3.g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g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Joan Caceres, Théo Mahieu, Nicolas Schmid, Alban Leschallier de Lisl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Joan Caceres, Théo Mahieu, Nicolas Schmid, Alban Leschallier de Lisle</a:t>
            </a:r>
          </a:p>
        </p:txBody>
      </p:sp>
      <p:sp>
        <p:nvSpPr>
          <p:cNvPr id="172" name="Alice &amp; Bob challenge"/>
          <p:cNvSpPr txBox="1"/>
          <p:nvPr>
            <p:ph type="subTitle" sz="quarter" idx="1"/>
          </p:nvPr>
        </p:nvSpPr>
        <p:spPr>
          <a:xfrm>
            <a:off x="698500" y="4157133"/>
            <a:ext cx="11607800" cy="1447801"/>
          </a:xfrm>
          <a:prstGeom prst="rect">
            <a:avLst/>
          </a:prstGeom>
        </p:spPr>
        <p:txBody>
          <a:bodyPr/>
          <a:lstStyle/>
          <a:p>
            <a:pPr/>
            <a:r>
              <a:t>Alice &amp; Bob challenge</a:t>
            </a:r>
          </a:p>
        </p:txBody>
      </p:sp>
      <p:sp>
        <p:nvSpPr>
          <p:cNvPr id="173" name="Alain &amp; Bernadette"/>
          <p:cNvSpPr txBox="1"/>
          <p:nvPr>
            <p:ph type="ctrTitle"/>
          </p:nvPr>
        </p:nvSpPr>
        <p:spPr>
          <a:xfrm>
            <a:off x="698500" y="908473"/>
            <a:ext cx="11607800" cy="3302001"/>
          </a:xfrm>
          <a:prstGeom prst="rect">
            <a:avLst/>
          </a:prstGeom>
        </p:spPr>
        <p:txBody>
          <a:bodyPr/>
          <a:lstStyle/>
          <a:p>
            <a:pPr/>
            <a:r>
              <a:t>Alain &amp; Bernadette</a:t>
            </a:r>
          </a:p>
        </p:txBody>
      </p:sp>
      <p:pic>
        <p:nvPicPr>
          <p:cNvPr id="174" name="AGV_vUdSPwlWmq5BqezfCPGQQK3CkAVlOxUR_eOstZe4-dbXSLNTOTVzDlhAC125f2lpps8fnD78lOF5VeYZa3dagpda5FzXkgRAIJqvGzrzmR3Dua4Tb8IsKzIpgLbX5zNSWoAZQhWg=s2048.png" descr="AGV_vUdSPwlWmq5BqezfCPGQQK3CkAVlOxUR_eOstZe4-dbXSLNTOTVzDlhAC125f2lpps8fnD78lOF5VeYZa3dagpda5FzXkgRAIJqvGzrzmR3Dua4Tb8IsKzIpgLbX5zNSWoAZQhWg=s20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7842" y="7003564"/>
            <a:ext cx="4192191" cy="698700"/>
          </a:xfrm>
          <a:prstGeom prst="rect">
            <a:avLst/>
          </a:prstGeom>
          <a:ln w="3175">
            <a:miter lim="400000"/>
          </a:ln>
        </p:spPr>
      </p:pic>
      <p:pic>
        <p:nvPicPr>
          <p:cNvPr id="175" name="AGV_vUdUHPzlEYJOONC80PyIPO1Kx0QHQJpZaYQUn60ne5bBf2NKcIFsZeHn464vgELQpKd7GuL2RpMW-Z3HcL1LwA5l0Vax4uZ4vKh0Raf8lVntgkcWXoXMk_hxG-Wlkck2NpR6lVkw7g=s2048.png" descr="AGV_vUdUHPzlEYJOONC80PyIPO1Kx0QHQJpZaYQUn60ne5bBf2NKcIFsZeHn464vgELQpKd7GuL2RpMW-Z3HcL1LwA5l0Vax4uZ4vKh0Raf8lVntgkcWXoXMk_hxG-Wlkck2NpR6lVkw7g=s204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93004" y="6775063"/>
            <a:ext cx="2590801" cy="1155701"/>
          </a:xfrm>
          <a:prstGeom prst="rect">
            <a:avLst/>
          </a:prstGeom>
          <a:ln w="3175">
            <a:miter lim="400000"/>
          </a:ln>
        </p:spPr>
      </p:pic>
      <p:pic>
        <p:nvPicPr>
          <p:cNvPr id="176" name="AGV_vUc-vwhGvBRDTWXg9lpF57xp6NKxhr2n61zAr-SXn_V75vNT2IceqUax89vVVXUO2PyvYoONWRljB7C7UKoKaOnr0HZus09jIcjEVnjJil-GgA_9YOxGID0PRZDb8QJz7Tr-4A12=s2048.png" descr="AGV_vUc-vwhGvBRDTWXg9lpF57xp6NKxhr2n61zAr-SXn_V75vNT2IceqUax89vVVXUO2PyvYoONWRljB7C7UKoKaOnr0HZus09jIcjEVnjJil-GgA_9YOxGID0PRZDb8QJz7Tr-4A12=s204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0995" y="6495813"/>
            <a:ext cx="1693876" cy="1714202"/>
          </a:xfrm>
          <a:prstGeom prst="rect">
            <a:avLst/>
          </a:prstGeom>
          <a:ln w="3175">
            <a:miter lim="400000"/>
          </a:ln>
        </p:spPr>
      </p:pic>
      <p:sp>
        <p:nvSpPr>
          <p:cNvPr id="177" name="11/05/2025"/>
          <p:cNvSpPr txBox="1"/>
          <p:nvPr/>
        </p:nvSpPr>
        <p:spPr>
          <a:xfrm>
            <a:off x="698500" y="9100894"/>
            <a:ext cx="11607800" cy="457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587022">
              <a:spcBef>
                <a:spcPts val="0"/>
              </a:spcBef>
              <a:defRPr sz="22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11/05/2025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980" y="1985629"/>
            <a:ext cx="10208840" cy="7263699"/>
          </a:xfrm>
          <a:prstGeom prst="rect">
            <a:avLst/>
          </a:prstGeom>
          <a:ln w="3175">
            <a:miter lim="400000"/>
          </a:ln>
        </p:spPr>
      </p:pic>
      <p:sp>
        <p:nvSpPr>
          <p:cNvPr id="222" name="1.C. Robustness of the fit"/>
          <p:cNvSpPr txBox="1"/>
          <p:nvPr/>
        </p:nvSpPr>
        <p:spPr>
          <a:xfrm>
            <a:off x="370160" y="306039"/>
            <a:ext cx="5679441" cy="7696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1.C. Robustness of the fit</a:t>
            </a:r>
          </a:p>
        </p:txBody>
      </p:sp>
      <p:sp>
        <p:nvSpPr>
          <p:cNvPr id="223" name="1.C.1. Gaussian noise"/>
          <p:cNvSpPr txBox="1"/>
          <p:nvPr/>
        </p:nvSpPr>
        <p:spPr>
          <a:xfrm>
            <a:off x="442586" y="1286619"/>
            <a:ext cx="3364841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1.C.1. Gaussian noise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roup"/>
          <p:cNvGrpSpPr/>
          <p:nvPr/>
        </p:nvGrpSpPr>
        <p:grpSpPr>
          <a:xfrm>
            <a:off x="1720629" y="1555093"/>
            <a:ext cx="10918209" cy="7998733"/>
            <a:chOff x="0" y="0"/>
            <a:chExt cx="10918207" cy="7998731"/>
          </a:xfrm>
        </p:grpSpPr>
        <p:grpSp>
          <p:nvGrpSpPr>
            <p:cNvPr id="228" name="Group"/>
            <p:cNvGrpSpPr/>
            <p:nvPr/>
          </p:nvGrpSpPr>
          <p:grpSpPr>
            <a:xfrm>
              <a:off x="0" y="517122"/>
              <a:ext cx="10918208" cy="7481610"/>
              <a:chOff x="0" y="0"/>
              <a:chExt cx="10918207" cy="7481608"/>
            </a:xfrm>
          </p:grpSpPr>
          <p:pic>
            <p:nvPicPr>
              <p:cNvPr id="225" name="pasted-movie.png" descr="pasted-movie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10918208" cy="2997806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pic>
            <p:nvPicPr>
              <p:cNvPr id="226" name="pasted-movie.png" descr="pasted-movi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2935121"/>
                <a:ext cx="10918208" cy="2997806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pic>
            <p:nvPicPr>
              <p:cNvPr id="227" name="pasted-movie.png" descr="pasted-movi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5811244"/>
                <a:ext cx="10918208" cy="1670365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  <p:sp>
          <p:nvSpPr>
            <p:cNvPr id="229" name="Experimental data"/>
            <p:cNvSpPr txBox="1"/>
            <p:nvPr/>
          </p:nvSpPr>
          <p:spPr>
            <a:xfrm>
              <a:off x="229023" y="0"/>
              <a:ext cx="2568526" cy="47967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300"/>
              </a:lvl1pPr>
            </a:lstStyle>
            <a:p>
              <a:pPr/>
              <a:r>
                <a:t>Experimental data</a:t>
              </a:r>
            </a:p>
          </p:txBody>
        </p:sp>
        <p:sp>
          <p:nvSpPr>
            <p:cNvPr id="230" name="Wigner reference"/>
            <p:cNvSpPr txBox="1"/>
            <p:nvPr/>
          </p:nvSpPr>
          <p:spPr>
            <a:xfrm>
              <a:off x="4112116" y="0"/>
              <a:ext cx="2389176" cy="47967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300"/>
              </a:lvl1pPr>
            </a:lstStyle>
            <a:p>
              <a:pPr/>
              <a:r>
                <a:t>Wigner reference</a:t>
              </a:r>
            </a:p>
          </p:txBody>
        </p:sp>
        <p:sp>
          <p:nvSpPr>
            <p:cNvPr id="231" name="Wigner reconstruction"/>
            <p:cNvSpPr txBox="1"/>
            <p:nvPr/>
          </p:nvSpPr>
          <p:spPr>
            <a:xfrm>
              <a:off x="7524183" y="0"/>
              <a:ext cx="3065679" cy="47967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300"/>
              </a:lvl1pPr>
            </a:lstStyle>
            <a:p>
              <a:pPr/>
              <a:r>
                <a:t>Wigner reconstruction</a:t>
              </a:r>
            </a:p>
          </p:txBody>
        </p:sp>
      </p:grpSp>
      <p:sp>
        <p:nvSpPr>
          <p:cNvPr id="233" name="1.C. Robustness of the fit"/>
          <p:cNvSpPr txBox="1"/>
          <p:nvPr/>
        </p:nvSpPr>
        <p:spPr>
          <a:xfrm>
            <a:off x="370160" y="306039"/>
            <a:ext cx="5679441" cy="7696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1.C. Robustness of the fit</a:t>
            </a:r>
          </a:p>
        </p:txBody>
      </p:sp>
      <p:sp>
        <p:nvSpPr>
          <p:cNvPr id="234" name="Text"/>
          <p:cNvSpPr txBox="1"/>
          <p:nvPr/>
        </p:nvSpPr>
        <p:spPr>
          <a:xfrm>
            <a:off x="448786" y="5885409"/>
            <a:ext cx="740989" cy="67518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34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34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34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⟩</m:t>
                  </m:r>
                </m:oMath>
              </m:oMathPara>
            </a14:m>
            <a:endParaRPr>
              <a:solidFill>
                <a:srgbClr val="53585F"/>
              </a:solidFill>
            </a:endParaRPr>
          </a:p>
        </p:txBody>
      </p:sp>
      <p:sp>
        <p:nvSpPr>
          <p:cNvPr id="235" name="Equation"/>
          <p:cNvSpPr txBox="1"/>
          <p:nvPr/>
        </p:nvSpPr>
        <p:spPr>
          <a:xfrm>
            <a:off x="325421" y="8230683"/>
            <a:ext cx="987719" cy="4381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8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|</m:t>
                  </m:r>
                  <m:rad>
                    <m:radPr>
                      <m:ctrlPr>
                        <a:rPr xmlns:a="http://schemas.openxmlformats.org/drawingml/2006/main" sz="28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</m:ctrlPr>
                      <m:degHide m:val="on"/>
                    </m:radPr>
                    <m:deg/>
                    <m:e>
                      <m:r>
                        <a:rPr xmlns:a="http://schemas.openxmlformats.org/drawingml/2006/main" sz="28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  <m:t>2.5</m:t>
                      </m:r>
                    </m:e>
                  </m:rad>
                  <m:r>
                    <a:rPr xmlns:a="http://schemas.openxmlformats.org/drawingml/2006/main" sz="28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⟩</m:t>
                  </m:r>
                </m:oMath>
              </m:oMathPara>
            </a14:m>
            <a:endParaRPr sz="2800">
              <a:solidFill>
                <a:srgbClr val="53585F"/>
              </a:solidFill>
            </a:endParaRPr>
          </a:p>
        </p:txBody>
      </p:sp>
      <p:sp>
        <p:nvSpPr>
          <p:cNvPr id="236" name="Text"/>
          <p:cNvSpPr txBox="1"/>
          <p:nvPr/>
        </p:nvSpPr>
        <p:spPr>
          <a:xfrm>
            <a:off x="448786" y="2947476"/>
            <a:ext cx="740989" cy="6751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34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34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0</m:t>
                  </m:r>
                  <m:r>
                    <a:rPr xmlns:a="http://schemas.openxmlformats.org/drawingml/2006/main" sz="34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⟩</m:t>
                  </m:r>
                </m:oMath>
              </m:oMathPara>
            </a14:m>
            <a:endParaRPr>
              <a:solidFill>
                <a:srgbClr val="53585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roup"/>
          <p:cNvGrpSpPr/>
          <p:nvPr/>
        </p:nvGrpSpPr>
        <p:grpSpPr>
          <a:xfrm>
            <a:off x="2090421" y="2170387"/>
            <a:ext cx="10931313" cy="5705636"/>
            <a:chOff x="0" y="0"/>
            <a:chExt cx="10931311" cy="5705634"/>
          </a:xfrm>
        </p:grpSpPr>
        <p:pic>
          <p:nvPicPr>
            <p:cNvPr id="23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97489" y="985583"/>
              <a:ext cx="10536334" cy="1611942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239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7489" y="2752313"/>
              <a:ext cx="10536334" cy="1409116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240" name="pasted-movie.png" descr="pasted-movi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4316217"/>
              <a:ext cx="10931312" cy="1389418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241" name="Experimental data"/>
            <p:cNvSpPr txBox="1"/>
            <p:nvPr/>
          </p:nvSpPr>
          <p:spPr>
            <a:xfrm>
              <a:off x="191047" y="25864"/>
              <a:ext cx="2732021" cy="54092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"/>
              </a:lvl1pPr>
            </a:lstStyle>
            <a:p>
              <a:pPr/>
              <a:r>
                <a:t>Experimental data</a:t>
              </a:r>
            </a:p>
          </p:txBody>
        </p:sp>
        <p:sp>
          <p:nvSpPr>
            <p:cNvPr id="242" name="Wigner reference"/>
            <p:cNvSpPr txBox="1"/>
            <p:nvPr/>
          </p:nvSpPr>
          <p:spPr>
            <a:xfrm>
              <a:off x="4026667" y="0"/>
              <a:ext cx="2576887" cy="592655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"/>
              </a:lvl1pPr>
            </a:lstStyle>
            <a:p>
              <a:pPr/>
              <a:r>
                <a:t>Wigner reference</a:t>
              </a:r>
            </a:p>
          </p:txBody>
        </p:sp>
        <p:sp>
          <p:nvSpPr>
            <p:cNvPr id="243" name="Wigner reconstruction"/>
            <p:cNvSpPr txBox="1"/>
            <p:nvPr/>
          </p:nvSpPr>
          <p:spPr>
            <a:xfrm>
              <a:off x="7300753" y="0"/>
              <a:ext cx="3299266" cy="592655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"/>
              </a:lvl1pPr>
            </a:lstStyle>
            <a:p>
              <a:pPr/>
              <a:r>
                <a:t>Wigner reconstruction</a:t>
              </a:r>
            </a:p>
          </p:txBody>
        </p:sp>
      </p:grpSp>
      <p:sp>
        <p:nvSpPr>
          <p:cNvPr id="245" name="1.C. Robustness of the fit"/>
          <p:cNvSpPr txBox="1"/>
          <p:nvPr/>
        </p:nvSpPr>
        <p:spPr>
          <a:xfrm>
            <a:off x="370160" y="306039"/>
            <a:ext cx="5679441" cy="7696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1.C. Robustness of the fit</a:t>
            </a:r>
          </a:p>
        </p:txBody>
      </p:sp>
      <p:sp>
        <p:nvSpPr>
          <p:cNvPr id="246" name="Equation"/>
          <p:cNvSpPr txBox="1"/>
          <p:nvPr/>
        </p:nvSpPr>
        <p:spPr>
          <a:xfrm>
            <a:off x="325421" y="6791350"/>
            <a:ext cx="1165519" cy="4381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8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|</m:t>
                  </m:r>
                  <m:rad>
                    <m:radPr>
                      <m:ctrlPr>
                        <a:rPr xmlns:a="http://schemas.openxmlformats.org/drawingml/2006/main" sz="28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</m:ctrlPr>
                      <m:degHide m:val="on"/>
                    </m:radPr>
                    <m:deg/>
                    <m:e>
                      <m:r>
                        <a:rPr xmlns:a="http://schemas.openxmlformats.org/drawingml/2006/main" sz="28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  <m:t>11.3</m:t>
                      </m:r>
                    </m:e>
                  </m:rad>
                  <m:r>
                    <a:rPr xmlns:a="http://schemas.openxmlformats.org/drawingml/2006/main" sz="28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⟩</m:t>
                  </m:r>
                </m:oMath>
              </m:oMathPara>
            </a14:m>
            <a:endParaRPr sz="2800">
              <a:solidFill>
                <a:srgbClr val="53585F"/>
              </a:solidFill>
            </a:endParaRPr>
          </a:p>
        </p:txBody>
      </p:sp>
      <p:sp>
        <p:nvSpPr>
          <p:cNvPr id="247" name="Text"/>
          <p:cNvSpPr txBox="1"/>
          <p:nvPr/>
        </p:nvSpPr>
        <p:spPr>
          <a:xfrm>
            <a:off x="143986" y="3445939"/>
            <a:ext cx="1581681" cy="59265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28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28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-</m:t>
                  </m:r>
                  <m:rad>
                    <m:radPr>
                      <m:ctrlPr>
                        <a:rPr xmlns:a="http://schemas.openxmlformats.org/drawingml/2006/main" sz="28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</m:ctrlPr>
                      <m:degHide m:val="on"/>
                    </m:radPr>
                    <m:deg/>
                    <m:e>
                      <m:r>
                        <a:rPr xmlns:a="http://schemas.openxmlformats.org/drawingml/2006/main" sz="28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  <m:t>2.5</m:t>
                      </m:r>
                    </m:e>
                  </m:rad>
                  <m:r>
                    <a:rPr xmlns:a="http://schemas.openxmlformats.org/drawingml/2006/main" sz="28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⟩</m:t>
                  </m:r>
                </m:oMath>
              </m:oMathPara>
            </a14:m>
            <a:endParaRPr>
              <a:solidFill>
                <a:srgbClr val="53585F"/>
              </a:solidFill>
            </a:endParaRPr>
          </a:p>
        </p:txBody>
      </p:sp>
      <p:sp>
        <p:nvSpPr>
          <p:cNvPr id="248" name="Equation"/>
          <p:cNvSpPr txBox="1"/>
          <p:nvPr/>
        </p:nvSpPr>
        <p:spPr>
          <a:xfrm>
            <a:off x="452421" y="5222610"/>
            <a:ext cx="987719" cy="4381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8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|</m:t>
                  </m:r>
                  <m:rad>
                    <m:radPr>
                      <m:ctrlPr>
                        <a:rPr xmlns:a="http://schemas.openxmlformats.org/drawingml/2006/main" sz="28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</m:ctrlPr>
                      <m:degHide m:val="on"/>
                    </m:radPr>
                    <m:deg/>
                    <m:e>
                      <m:r>
                        <a:rPr xmlns:a="http://schemas.openxmlformats.org/drawingml/2006/main" sz="28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  <m:t>5.6</m:t>
                      </m:r>
                    </m:e>
                  </m:rad>
                  <m:r>
                    <a:rPr xmlns:a="http://schemas.openxmlformats.org/drawingml/2006/main" sz="28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⟩</m:t>
                  </m:r>
                </m:oMath>
              </m:oMathPara>
            </a14:m>
            <a:endParaRPr sz="2800">
              <a:solidFill>
                <a:srgbClr val="53585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Fidelity"/>
          <p:cNvSpPr txBox="1"/>
          <p:nvPr/>
        </p:nvSpPr>
        <p:spPr>
          <a:xfrm>
            <a:off x="3355120" y="2103627"/>
            <a:ext cx="1254354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Fidelity</a:t>
            </a:r>
          </a:p>
        </p:txBody>
      </p:sp>
      <p:sp>
        <p:nvSpPr>
          <p:cNvPr id="251" name="Trace distance"/>
          <p:cNvSpPr txBox="1"/>
          <p:nvPr/>
        </p:nvSpPr>
        <p:spPr>
          <a:xfrm>
            <a:off x="5251500" y="2103627"/>
            <a:ext cx="2501800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Trace distance</a:t>
            </a:r>
          </a:p>
        </p:txBody>
      </p:sp>
      <p:sp>
        <p:nvSpPr>
          <p:cNvPr id="252" name="Purity"/>
          <p:cNvSpPr txBox="1"/>
          <p:nvPr/>
        </p:nvSpPr>
        <p:spPr>
          <a:xfrm>
            <a:off x="8527253" y="2103627"/>
            <a:ext cx="1024637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Purity</a:t>
            </a:r>
          </a:p>
        </p:txBody>
      </p:sp>
      <p:sp>
        <p:nvSpPr>
          <p:cNvPr id="253" name="Text"/>
          <p:cNvSpPr txBox="1"/>
          <p:nvPr/>
        </p:nvSpPr>
        <p:spPr>
          <a:xfrm>
            <a:off x="1441372" y="4080646"/>
            <a:ext cx="651463" cy="5932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29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29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29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⟩</m:t>
                  </m:r>
                </m:oMath>
              </m:oMathPara>
            </a14:m>
            <a:endParaRPr>
              <a:solidFill>
                <a:srgbClr val="53585F"/>
              </a:solidFill>
            </a:endParaRPr>
          </a:p>
        </p:txBody>
      </p:sp>
      <p:sp>
        <p:nvSpPr>
          <p:cNvPr id="254" name="Text"/>
          <p:cNvSpPr txBox="1"/>
          <p:nvPr/>
        </p:nvSpPr>
        <p:spPr>
          <a:xfrm>
            <a:off x="1441372" y="3107915"/>
            <a:ext cx="651463" cy="59324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29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29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0</m:t>
                  </m:r>
                  <m:r>
                    <a:rPr xmlns:a="http://schemas.openxmlformats.org/drawingml/2006/main" sz="29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⟩</m:t>
                  </m:r>
                </m:oMath>
              </m:oMathPara>
            </a14:m>
            <a:endParaRPr>
              <a:solidFill>
                <a:srgbClr val="53585F"/>
              </a:solidFill>
            </a:endParaRPr>
          </a:p>
        </p:txBody>
      </p:sp>
      <p:sp>
        <p:nvSpPr>
          <p:cNvPr id="255" name="Text"/>
          <p:cNvSpPr txBox="1"/>
          <p:nvPr/>
        </p:nvSpPr>
        <p:spPr>
          <a:xfrm>
            <a:off x="1134004" y="5053377"/>
            <a:ext cx="1266198" cy="6140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29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|</m:t>
                  </m:r>
                  <m:rad>
                    <m:radPr>
                      <m:ctrlPr>
                        <a:rPr xmlns:a="http://schemas.openxmlformats.org/drawingml/2006/main" sz="29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</m:ctrlPr>
                      <m:degHide m:val="on"/>
                    </m:radPr>
                    <m:deg/>
                    <m:e>
                      <m:r>
                        <a:rPr xmlns:a="http://schemas.openxmlformats.org/drawingml/2006/main" sz="29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  <m:t>2.5</m:t>
                      </m:r>
                    </m:e>
                  </m:rad>
                  <m:r>
                    <a:rPr xmlns:a="http://schemas.openxmlformats.org/drawingml/2006/main" sz="29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⟩</m:t>
                  </m:r>
                </m:oMath>
              </m:oMathPara>
            </a14:m>
            <a:endParaRPr>
              <a:solidFill>
                <a:srgbClr val="53585F"/>
              </a:solidFill>
            </a:endParaRPr>
          </a:p>
        </p:txBody>
      </p:sp>
      <p:sp>
        <p:nvSpPr>
          <p:cNvPr id="256" name="Text"/>
          <p:cNvSpPr txBox="1"/>
          <p:nvPr/>
        </p:nvSpPr>
        <p:spPr>
          <a:xfrm>
            <a:off x="944363" y="6046871"/>
            <a:ext cx="1645481" cy="6140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29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29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-</m:t>
                  </m:r>
                  <m:rad>
                    <m:radPr>
                      <m:ctrlPr>
                        <a:rPr xmlns:a="http://schemas.openxmlformats.org/drawingml/2006/main" sz="29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</m:ctrlPr>
                      <m:degHide m:val="on"/>
                    </m:radPr>
                    <m:deg/>
                    <m:e>
                      <m:r>
                        <a:rPr xmlns:a="http://schemas.openxmlformats.org/drawingml/2006/main" sz="29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  <m:t>2.5</m:t>
                      </m:r>
                    </m:e>
                  </m:rad>
                  <m:r>
                    <a:rPr xmlns:a="http://schemas.openxmlformats.org/drawingml/2006/main" sz="29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⟩</m:t>
                  </m:r>
                </m:oMath>
              </m:oMathPara>
            </a14:m>
            <a:endParaRPr>
              <a:solidFill>
                <a:srgbClr val="53585F"/>
              </a:solidFill>
            </a:endParaRPr>
          </a:p>
        </p:txBody>
      </p:sp>
      <p:sp>
        <p:nvSpPr>
          <p:cNvPr id="257" name="Text"/>
          <p:cNvSpPr txBox="1"/>
          <p:nvPr/>
        </p:nvSpPr>
        <p:spPr>
          <a:xfrm>
            <a:off x="1134004" y="7040366"/>
            <a:ext cx="1266198" cy="6140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29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|</m:t>
                  </m:r>
                  <m:rad>
                    <m:radPr>
                      <m:ctrlPr>
                        <a:rPr xmlns:a="http://schemas.openxmlformats.org/drawingml/2006/main" sz="29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</m:ctrlPr>
                      <m:degHide m:val="on"/>
                    </m:radPr>
                    <m:deg/>
                    <m:e>
                      <m:r>
                        <a:rPr xmlns:a="http://schemas.openxmlformats.org/drawingml/2006/main" sz="29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  <m:t>5.6</m:t>
                      </m:r>
                    </m:e>
                  </m:rad>
                  <m:r>
                    <a:rPr xmlns:a="http://schemas.openxmlformats.org/drawingml/2006/main" sz="29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⟩</m:t>
                  </m:r>
                </m:oMath>
              </m:oMathPara>
            </a14:m>
            <a:endParaRPr>
              <a:solidFill>
                <a:srgbClr val="53585F"/>
              </a:solidFill>
            </a:endParaRPr>
          </a:p>
        </p:txBody>
      </p:sp>
      <p:sp>
        <p:nvSpPr>
          <p:cNvPr id="258" name="Text"/>
          <p:cNvSpPr txBox="1"/>
          <p:nvPr/>
        </p:nvSpPr>
        <p:spPr>
          <a:xfrm>
            <a:off x="1040890" y="8033861"/>
            <a:ext cx="1452426" cy="6162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29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|</m:t>
                  </m:r>
                  <m:rad>
                    <m:radPr>
                      <m:ctrlPr>
                        <a:rPr xmlns:a="http://schemas.openxmlformats.org/drawingml/2006/main" sz="29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</m:ctrlPr>
                      <m:degHide m:val="on"/>
                    </m:radPr>
                    <m:deg/>
                    <m:e>
                      <m:r>
                        <a:rPr xmlns:a="http://schemas.openxmlformats.org/drawingml/2006/main" sz="29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  <m:t>11.3</m:t>
                      </m:r>
                    </m:e>
                  </m:rad>
                  <m:r>
                    <a:rPr xmlns:a="http://schemas.openxmlformats.org/drawingml/2006/main" sz="29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⟩</m:t>
                  </m:r>
                </m:oMath>
              </m:oMathPara>
            </a14:m>
            <a:endParaRPr>
              <a:solidFill>
                <a:srgbClr val="53585F"/>
              </a:solidFill>
            </a:endParaRPr>
          </a:p>
        </p:txBody>
      </p:sp>
      <p:sp>
        <p:nvSpPr>
          <p:cNvPr id="259" name="0.868"/>
          <p:cNvSpPr txBox="1"/>
          <p:nvPr/>
        </p:nvSpPr>
        <p:spPr>
          <a:xfrm>
            <a:off x="3486691" y="3120563"/>
            <a:ext cx="1025349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0.868</a:t>
            </a:r>
          </a:p>
        </p:txBody>
      </p:sp>
      <p:sp>
        <p:nvSpPr>
          <p:cNvPr id="260" name="0.519"/>
          <p:cNvSpPr txBox="1"/>
          <p:nvPr/>
        </p:nvSpPr>
        <p:spPr>
          <a:xfrm>
            <a:off x="3486691" y="4137500"/>
            <a:ext cx="946050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0.519</a:t>
            </a:r>
          </a:p>
        </p:txBody>
      </p:sp>
      <p:sp>
        <p:nvSpPr>
          <p:cNvPr id="261" name="0.679"/>
          <p:cNvSpPr txBox="1"/>
          <p:nvPr/>
        </p:nvSpPr>
        <p:spPr>
          <a:xfrm>
            <a:off x="3486691" y="5154436"/>
            <a:ext cx="991567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0.679</a:t>
            </a:r>
          </a:p>
        </p:txBody>
      </p:sp>
      <p:sp>
        <p:nvSpPr>
          <p:cNvPr id="262" name="0.609"/>
          <p:cNvSpPr txBox="1"/>
          <p:nvPr/>
        </p:nvSpPr>
        <p:spPr>
          <a:xfrm>
            <a:off x="3486691" y="6171372"/>
            <a:ext cx="1053797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0.609</a:t>
            </a:r>
          </a:p>
        </p:txBody>
      </p:sp>
      <p:sp>
        <p:nvSpPr>
          <p:cNvPr id="263" name="0.525"/>
          <p:cNvSpPr txBox="1"/>
          <p:nvPr/>
        </p:nvSpPr>
        <p:spPr>
          <a:xfrm>
            <a:off x="3486691" y="7188308"/>
            <a:ext cx="997967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0.525</a:t>
            </a:r>
          </a:p>
        </p:txBody>
      </p:sp>
      <p:sp>
        <p:nvSpPr>
          <p:cNvPr id="264" name="0.487"/>
          <p:cNvSpPr txBox="1"/>
          <p:nvPr/>
        </p:nvSpPr>
        <p:spPr>
          <a:xfrm>
            <a:off x="3486336" y="8058008"/>
            <a:ext cx="981609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0.487</a:t>
            </a:r>
          </a:p>
        </p:txBody>
      </p:sp>
      <p:sp>
        <p:nvSpPr>
          <p:cNvPr id="265" name="0.868"/>
          <p:cNvSpPr txBox="1"/>
          <p:nvPr/>
        </p:nvSpPr>
        <p:spPr>
          <a:xfrm>
            <a:off x="5989726" y="3120563"/>
            <a:ext cx="1025348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0.868</a:t>
            </a:r>
          </a:p>
        </p:txBody>
      </p:sp>
      <p:sp>
        <p:nvSpPr>
          <p:cNvPr id="266" name="0.482"/>
          <p:cNvSpPr txBox="1"/>
          <p:nvPr/>
        </p:nvSpPr>
        <p:spPr>
          <a:xfrm>
            <a:off x="5989726" y="4137500"/>
            <a:ext cx="1003301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0.482</a:t>
            </a:r>
          </a:p>
        </p:txBody>
      </p:sp>
      <p:sp>
        <p:nvSpPr>
          <p:cNvPr id="267" name="0.352"/>
          <p:cNvSpPr txBox="1"/>
          <p:nvPr/>
        </p:nvSpPr>
        <p:spPr>
          <a:xfrm>
            <a:off x="5989726" y="5154436"/>
            <a:ext cx="998322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0.352</a:t>
            </a:r>
          </a:p>
        </p:txBody>
      </p:sp>
      <p:sp>
        <p:nvSpPr>
          <p:cNvPr id="268" name="0.422"/>
          <p:cNvSpPr txBox="1"/>
          <p:nvPr/>
        </p:nvSpPr>
        <p:spPr>
          <a:xfrm>
            <a:off x="5989726" y="6171372"/>
            <a:ext cx="991210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0.422</a:t>
            </a:r>
          </a:p>
        </p:txBody>
      </p:sp>
      <p:sp>
        <p:nvSpPr>
          <p:cNvPr id="269" name="0.556"/>
          <p:cNvSpPr txBox="1"/>
          <p:nvPr/>
        </p:nvSpPr>
        <p:spPr>
          <a:xfrm>
            <a:off x="5989726" y="7188308"/>
            <a:ext cx="1016458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0.556</a:t>
            </a:r>
          </a:p>
        </p:txBody>
      </p:sp>
      <p:sp>
        <p:nvSpPr>
          <p:cNvPr id="270" name="0.540"/>
          <p:cNvSpPr txBox="1"/>
          <p:nvPr/>
        </p:nvSpPr>
        <p:spPr>
          <a:xfrm>
            <a:off x="5989726" y="8058008"/>
            <a:ext cx="1048106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0.540</a:t>
            </a:r>
          </a:p>
        </p:txBody>
      </p:sp>
      <p:sp>
        <p:nvSpPr>
          <p:cNvPr id="271" name="0.770"/>
          <p:cNvSpPr txBox="1"/>
          <p:nvPr/>
        </p:nvSpPr>
        <p:spPr>
          <a:xfrm>
            <a:off x="8527253" y="3129030"/>
            <a:ext cx="983388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0.770</a:t>
            </a:r>
          </a:p>
        </p:txBody>
      </p:sp>
      <p:sp>
        <p:nvSpPr>
          <p:cNvPr id="272" name="0.438"/>
          <p:cNvSpPr txBox="1"/>
          <p:nvPr/>
        </p:nvSpPr>
        <p:spPr>
          <a:xfrm>
            <a:off x="8527253" y="4145966"/>
            <a:ext cx="1018237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0.438</a:t>
            </a:r>
          </a:p>
        </p:txBody>
      </p:sp>
      <p:sp>
        <p:nvSpPr>
          <p:cNvPr id="273" name="0.568"/>
          <p:cNvSpPr txBox="1"/>
          <p:nvPr/>
        </p:nvSpPr>
        <p:spPr>
          <a:xfrm>
            <a:off x="8527253" y="5162902"/>
            <a:ext cx="1023571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0.568</a:t>
            </a:r>
          </a:p>
        </p:txBody>
      </p:sp>
      <p:sp>
        <p:nvSpPr>
          <p:cNvPr id="274" name="0.532"/>
          <p:cNvSpPr txBox="1"/>
          <p:nvPr/>
        </p:nvSpPr>
        <p:spPr>
          <a:xfrm>
            <a:off x="8527253" y="6179839"/>
            <a:ext cx="1001879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0.532</a:t>
            </a:r>
          </a:p>
        </p:txBody>
      </p:sp>
      <p:sp>
        <p:nvSpPr>
          <p:cNvPr id="275" name="0.533"/>
          <p:cNvSpPr txBox="1"/>
          <p:nvPr/>
        </p:nvSpPr>
        <p:spPr>
          <a:xfrm>
            <a:off x="8527253" y="7196775"/>
            <a:ext cx="1011480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0.533</a:t>
            </a:r>
          </a:p>
        </p:txBody>
      </p:sp>
      <p:sp>
        <p:nvSpPr>
          <p:cNvPr id="276" name="0.500"/>
          <p:cNvSpPr txBox="1"/>
          <p:nvPr/>
        </p:nvSpPr>
        <p:spPr>
          <a:xfrm>
            <a:off x="8527253" y="8066475"/>
            <a:ext cx="1076911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0.500</a:t>
            </a:r>
          </a:p>
        </p:txBody>
      </p:sp>
      <p:sp>
        <p:nvSpPr>
          <p:cNvPr id="277" name="1.C. Robustness of the fit"/>
          <p:cNvSpPr txBox="1"/>
          <p:nvPr/>
        </p:nvSpPr>
        <p:spPr>
          <a:xfrm>
            <a:off x="370160" y="306039"/>
            <a:ext cx="5679441" cy="7696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1.C. Robustness of the fit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2. Denoising"/>
          <p:cNvSpPr txBox="1"/>
          <p:nvPr/>
        </p:nvSpPr>
        <p:spPr>
          <a:xfrm>
            <a:off x="370160" y="255620"/>
            <a:ext cx="3340838" cy="8704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/>
            </a:lvl1pPr>
          </a:lstStyle>
          <a:p>
            <a:pPr/>
            <a:r>
              <a:t>2. Denoising</a:t>
            </a:r>
          </a:p>
        </p:txBody>
      </p:sp>
      <p:sp>
        <p:nvSpPr>
          <p:cNvPr id="280" name="2.A. Correcting Affine Distortions and Background Noise"/>
          <p:cNvSpPr txBox="1"/>
          <p:nvPr/>
        </p:nvSpPr>
        <p:spPr>
          <a:xfrm>
            <a:off x="408719" y="1117286"/>
            <a:ext cx="9124494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2.A. Correcting Affine Distortions and Background Noise</a:t>
            </a:r>
          </a:p>
        </p:txBody>
      </p:sp>
      <p:pic>
        <p:nvPicPr>
          <p:cNvPr id="28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422507"/>
            <a:ext cx="13004801" cy="2664919"/>
          </a:xfrm>
          <a:prstGeom prst="rect">
            <a:avLst/>
          </a:prstGeom>
          <a:ln w="3175">
            <a:miter lim="400000"/>
          </a:ln>
        </p:spPr>
      </p:pic>
      <p:pic>
        <p:nvPicPr>
          <p:cNvPr id="28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5490269"/>
            <a:ext cx="13004801" cy="2664919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2. Denoising"/>
          <p:cNvSpPr txBox="1"/>
          <p:nvPr/>
        </p:nvSpPr>
        <p:spPr>
          <a:xfrm>
            <a:off x="370160" y="255620"/>
            <a:ext cx="3340838" cy="8704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/>
            </a:lvl1pPr>
          </a:lstStyle>
          <a:p>
            <a:pPr/>
            <a:r>
              <a:t>2. Denoising</a:t>
            </a:r>
          </a:p>
        </p:txBody>
      </p:sp>
      <p:sp>
        <p:nvSpPr>
          <p:cNvPr id="285" name="2.A. Correcting Affine Distortions and Background Noise"/>
          <p:cNvSpPr txBox="1"/>
          <p:nvPr/>
        </p:nvSpPr>
        <p:spPr>
          <a:xfrm>
            <a:off x="408719" y="1117286"/>
            <a:ext cx="9124494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2.A. Correcting Affine Distortions and Background Noise</a:t>
            </a:r>
          </a:p>
        </p:txBody>
      </p:sp>
      <p:pic>
        <p:nvPicPr>
          <p:cNvPr id="28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418274"/>
            <a:ext cx="13004800" cy="2664919"/>
          </a:xfrm>
          <a:prstGeom prst="rect">
            <a:avLst/>
          </a:prstGeom>
          <a:ln w="3175">
            <a:miter lim="400000"/>
          </a:ln>
        </p:spPr>
      </p:pic>
      <p:pic>
        <p:nvPicPr>
          <p:cNvPr id="28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5401369"/>
            <a:ext cx="13004801" cy="2622267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2. Denoising"/>
          <p:cNvSpPr txBox="1"/>
          <p:nvPr/>
        </p:nvSpPr>
        <p:spPr>
          <a:xfrm>
            <a:off x="370160" y="255620"/>
            <a:ext cx="3340838" cy="8704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/>
            </a:lvl1pPr>
          </a:lstStyle>
          <a:p>
            <a:pPr/>
            <a:r>
              <a:t>2. Denoising</a:t>
            </a:r>
          </a:p>
        </p:txBody>
      </p:sp>
      <p:sp>
        <p:nvSpPr>
          <p:cNvPr id="290" name="2.A. Correcting Affine Distortions and Background Noise"/>
          <p:cNvSpPr txBox="1"/>
          <p:nvPr/>
        </p:nvSpPr>
        <p:spPr>
          <a:xfrm>
            <a:off x="408719" y="1117286"/>
            <a:ext cx="9124494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2.A. Correcting Affine Distortions and Background Noise</a:t>
            </a:r>
          </a:p>
        </p:txBody>
      </p:sp>
      <p:pic>
        <p:nvPicPr>
          <p:cNvPr id="29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439424"/>
            <a:ext cx="13004801" cy="2622267"/>
          </a:xfrm>
          <a:prstGeom prst="rect">
            <a:avLst/>
          </a:prstGeom>
          <a:ln w="3175">
            <a:miter lim="400000"/>
          </a:ln>
        </p:spPr>
      </p:pic>
      <p:pic>
        <p:nvPicPr>
          <p:cNvPr id="29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5443351"/>
            <a:ext cx="13004801" cy="2664919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2. Denoising"/>
          <p:cNvSpPr txBox="1"/>
          <p:nvPr/>
        </p:nvSpPr>
        <p:spPr>
          <a:xfrm>
            <a:off x="370160" y="255620"/>
            <a:ext cx="3340838" cy="8704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/>
            </a:lvl1pPr>
          </a:lstStyle>
          <a:p>
            <a:pPr/>
            <a:r>
              <a:t>2. Denoising</a:t>
            </a:r>
          </a:p>
        </p:txBody>
      </p:sp>
      <p:sp>
        <p:nvSpPr>
          <p:cNvPr id="295" name="2.A. Correcting Affine Distortions and Background Noise"/>
          <p:cNvSpPr txBox="1"/>
          <p:nvPr/>
        </p:nvSpPr>
        <p:spPr>
          <a:xfrm>
            <a:off x="408719" y="1117286"/>
            <a:ext cx="9124494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2.A. Correcting Affine Distortions and Background Noise</a:t>
            </a:r>
          </a:p>
        </p:txBody>
      </p:sp>
      <p:pic>
        <p:nvPicPr>
          <p:cNvPr id="29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3500" y="2511653"/>
            <a:ext cx="13004800" cy="2664919"/>
          </a:xfrm>
          <a:prstGeom prst="rect">
            <a:avLst/>
          </a:prstGeom>
          <a:ln w="3175">
            <a:miter lim="400000"/>
          </a:ln>
        </p:spPr>
      </p:pic>
      <p:pic>
        <p:nvPicPr>
          <p:cNvPr id="29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500" y="5698194"/>
            <a:ext cx="13004800" cy="2607479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2.A. Correcting Affine Distortions and Background Noise"/>
          <p:cNvSpPr txBox="1"/>
          <p:nvPr/>
        </p:nvSpPr>
        <p:spPr>
          <a:xfrm>
            <a:off x="408719" y="1117286"/>
            <a:ext cx="9124494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2.A. Correcting Affine Distortions and Background Noise</a:t>
            </a:r>
          </a:p>
        </p:txBody>
      </p:sp>
      <p:sp>
        <p:nvSpPr>
          <p:cNvPr id="300" name="2. Denoising"/>
          <p:cNvSpPr txBox="1"/>
          <p:nvPr/>
        </p:nvSpPr>
        <p:spPr>
          <a:xfrm>
            <a:off x="370160" y="255620"/>
            <a:ext cx="3340838" cy="8704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/>
            </a:lvl1pPr>
          </a:lstStyle>
          <a:p>
            <a:pPr/>
            <a:r>
              <a:t>2. Denoising</a:t>
            </a:r>
          </a:p>
        </p:txBody>
      </p:sp>
      <p:sp>
        <p:nvSpPr>
          <p:cNvPr id="301" name="A filter with   tends to work better for all the measurements"/>
          <p:cNvSpPr txBox="1"/>
          <p:nvPr/>
        </p:nvSpPr>
        <p:spPr>
          <a:xfrm>
            <a:off x="1130844" y="2113414"/>
            <a:ext cx="10743112" cy="6751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 filter with </a:t>
            </a:r>
            <a14:m>
              <m:oMath>
                <m:r>
                  <a:rPr xmlns:a="http://schemas.openxmlformats.org/drawingml/2006/main" sz="340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σ</m:t>
                </m:r>
                <m:r>
                  <a:rPr xmlns:a="http://schemas.openxmlformats.org/drawingml/2006/main" sz="340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≈</m:t>
                </m:r>
                <m:r>
                  <a:rPr xmlns:a="http://schemas.openxmlformats.org/drawingml/2006/main" sz="340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15</m:t>
                </m:r>
              </m:oMath>
            </a14:m>
            <a:r>
              <a:t> tends to work better for all the measurements </a:t>
            </a:r>
            <a:endParaRPr>
              <a:solidFill>
                <a:srgbClr val="53585F"/>
              </a:solidFill>
            </a:endParaRPr>
          </a:p>
        </p:txBody>
      </p:sp>
      <p:pic>
        <p:nvPicPr>
          <p:cNvPr id="30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9825" y="3216778"/>
            <a:ext cx="12165150" cy="6051933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2.A. Fixing   for the other values"/>
          <p:cNvSpPr txBox="1"/>
          <p:nvPr/>
        </p:nvSpPr>
        <p:spPr>
          <a:xfrm>
            <a:off x="408719" y="1063667"/>
            <a:ext cx="6262917" cy="67518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2.A. Fixing </a:t>
            </a:r>
            <a14:m>
              <m:oMath>
                <m:r>
                  <a:rPr xmlns:a="http://schemas.openxmlformats.org/drawingml/2006/main" sz="340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σ</m:t>
                </m:r>
                <m:r>
                  <a:rPr xmlns:a="http://schemas.openxmlformats.org/drawingml/2006/main" sz="340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340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15</m:t>
                </m:r>
              </m:oMath>
            </a14:m>
            <a:r>
              <a:t> for the other values</a:t>
            </a:r>
            <a:endParaRPr>
              <a:solidFill>
                <a:srgbClr val="53585F"/>
              </a:solidFill>
            </a:endParaRPr>
          </a:p>
        </p:txBody>
      </p:sp>
      <p:sp>
        <p:nvSpPr>
          <p:cNvPr id="305" name="2. Denoising"/>
          <p:cNvSpPr txBox="1"/>
          <p:nvPr/>
        </p:nvSpPr>
        <p:spPr>
          <a:xfrm>
            <a:off x="370160" y="255620"/>
            <a:ext cx="3340838" cy="8704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/>
            </a:lvl1pPr>
          </a:lstStyle>
          <a:p>
            <a:pPr/>
            <a:r>
              <a:t>2. Denoising</a:t>
            </a:r>
          </a:p>
        </p:txBody>
      </p:sp>
      <p:pic>
        <p:nvPicPr>
          <p:cNvPr id="30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042040"/>
            <a:ext cx="13004800" cy="3552746"/>
          </a:xfrm>
          <a:prstGeom prst="rect">
            <a:avLst/>
          </a:prstGeom>
          <a:ln w="3175">
            <a:miter lim="400000"/>
          </a:ln>
        </p:spPr>
      </p:pic>
      <p:pic>
        <p:nvPicPr>
          <p:cNvPr id="30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5897977"/>
            <a:ext cx="13004801" cy="3470137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Equation"/>
          <p:cNvSpPr txBox="1"/>
          <p:nvPr/>
        </p:nvSpPr>
        <p:spPr>
          <a:xfrm>
            <a:off x="3955221" y="2889241"/>
            <a:ext cx="5210868" cy="76489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28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28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28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  <m:t>ρ</m:t>
                      </m:r>
                    </m:num>
                    <m:den>
                      <m:r>
                        <a:rPr xmlns:a="http://schemas.openxmlformats.org/drawingml/2006/main" sz="28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28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den>
                  </m:f>
                  <m:r>
                    <a:rPr xmlns:a="http://schemas.openxmlformats.org/drawingml/2006/main" sz="28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scr m:val="script"/>
                    </m:rPr>
                    <a:rPr xmlns:a="http://schemas.openxmlformats.org/drawingml/2006/main" sz="28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28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8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ρ</m:t>
                  </m:r>
                  <m:r>
                    <a:rPr xmlns:a="http://schemas.openxmlformats.org/drawingml/2006/main" sz="28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8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28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28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i</m:t>
                  </m:r>
                  <m:r>
                    <a:rPr xmlns:a="http://schemas.openxmlformats.org/drawingml/2006/main" sz="28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28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H</m:t>
                  </m:r>
                  <m:r>
                    <a:rPr xmlns:a="http://schemas.openxmlformats.org/drawingml/2006/main" sz="28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28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ρ</m:t>
                  </m:r>
                  <m:r>
                    <a:rPr xmlns:a="http://schemas.openxmlformats.org/drawingml/2006/main" sz="28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28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28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  <m:t>κ</m:t>
                      </m:r>
                    </m:e>
                    <m:sub>
                      <m:r>
                        <a:rPr xmlns:a="http://schemas.openxmlformats.org/drawingml/2006/main" sz="28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sub>
                  </m:sSub>
                  <m:r>
                    <m:rPr>
                      <m:scr m:val="script"/>
                    </m:rPr>
                    <a:rPr xmlns:a="http://schemas.openxmlformats.org/drawingml/2006/main" sz="28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28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[</m:t>
                  </m:r>
                  <m:limUpp>
                    <m:e>
                      <m:r>
                        <a:rPr xmlns:a="http://schemas.openxmlformats.org/drawingml/2006/main" sz="28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e>
                    <m:lim>
                      <m:r>
                        <a:rPr xmlns:a="http://schemas.openxmlformats.org/drawingml/2006/main" sz="28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  <m:t>̂</m:t>
                      </m:r>
                    </m:lim>
                  </m:limUpp>
                  <m:r>
                    <a:rPr xmlns:a="http://schemas.openxmlformats.org/drawingml/2006/main" sz="28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28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8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ρ</m:t>
                  </m:r>
                  <m:r>
                    <a:rPr xmlns:a="http://schemas.openxmlformats.org/drawingml/2006/main" sz="28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2800">
              <a:solidFill>
                <a:srgbClr val="53585F"/>
              </a:solidFill>
            </a:endParaRPr>
          </a:p>
        </p:txBody>
      </p:sp>
      <p:sp>
        <p:nvSpPr>
          <p:cNvPr id="180" name="Equation"/>
          <p:cNvSpPr txBox="1"/>
          <p:nvPr/>
        </p:nvSpPr>
        <p:spPr>
          <a:xfrm>
            <a:off x="3898357" y="4653536"/>
            <a:ext cx="4918196" cy="45364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8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H</m:t>
                  </m:r>
                  <m:r>
                    <a:rPr xmlns:a="http://schemas.openxmlformats.org/drawingml/2006/main" sz="28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=</m:t>
                  </m:r>
                  <m:sSubSup>
                    <m:e>
                      <m:r>
                        <a:rPr xmlns:a="http://schemas.openxmlformats.org/drawingml/2006/main" sz="28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28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  <m:sup>
                      <m:r>
                        <a:rPr xmlns:a="http://schemas.openxmlformats.org/drawingml/2006/main" sz="28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  <m:t>*</m:t>
                      </m:r>
                    </m:sup>
                  </m:sSubSup>
                  <m:sSup>
                    <m:e>
                      <m:r>
                        <a:rPr xmlns:a="http://schemas.openxmlformats.org/drawingml/2006/main" sz="28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p>
                      <m:r>
                        <a:rPr xmlns:a="http://schemas.openxmlformats.org/drawingml/2006/main" sz="28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  <m:t>†</m:t>
                      </m:r>
                      <m:r>
                        <a:rPr xmlns:a="http://schemas.openxmlformats.org/drawingml/2006/main" sz="28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  <m:r>
                    <a:rPr xmlns:a="http://schemas.openxmlformats.org/drawingml/2006/main" sz="28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b</m:t>
                  </m:r>
                  <m:r>
                    <a:rPr xmlns:a="http://schemas.openxmlformats.org/drawingml/2006/main" sz="28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28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28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sSup>
                    <m:e>
                      <m:r>
                        <a:rPr xmlns:a="http://schemas.openxmlformats.org/drawingml/2006/main" sz="28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p>
                      <m:r>
                        <a:rPr xmlns:a="http://schemas.openxmlformats.org/drawingml/2006/main" sz="28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  <m:sSup>
                    <m:e>
                      <m:r>
                        <a:rPr xmlns:a="http://schemas.openxmlformats.org/drawingml/2006/main" sz="28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e>
                    <m:sup>
                      <m:r>
                        <a:rPr xmlns:a="http://schemas.openxmlformats.org/drawingml/2006/main" sz="28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  <m:t>†</m:t>
                      </m:r>
                    </m:sup>
                  </m:sSup>
                  <m:r>
                    <a:rPr xmlns:a="http://schemas.openxmlformats.org/drawingml/2006/main" sz="28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+</m:t>
                  </m:r>
                  <m:sSubSup>
                    <m:e>
                      <m:r>
                        <a:rPr xmlns:a="http://schemas.openxmlformats.org/drawingml/2006/main" sz="28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  <m:t>ϵ</m:t>
                      </m:r>
                    </m:e>
                    <m:sub>
                      <m:r>
                        <a:rPr xmlns:a="http://schemas.openxmlformats.org/drawingml/2006/main" sz="28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sub>
                    <m:sup>
                      <m:r>
                        <a:rPr xmlns:a="http://schemas.openxmlformats.org/drawingml/2006/main" sz="28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  <m:t>*</m:t>
                      </m:r>
                    </m:sup>
                  </m:sSubSup>
                  <m:r>
                    <a:rPr xmlns:a="http://schemas.openxmlformats.org/drawingml/2006/main" sz="28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b</m:t>
                  </m:r>
                  <m:r>
                    <a:rPr xmlns:a="http://schemas.openxmlformats.org/drawingml/2006/main" sz="28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28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  <m:t>ϵ</m:t>
                      </m:r>
                    </m:e>
                    <m:sub>
                      <m:r>
                        <a:rPr xmlns:a="http://schemas.openxmlformats.org/drawingml/2006/main" sz="28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sub>
                  </m:sSub>
                  <m:sSup>
                    <m:e>
                      <m:r>
                        <a:rPr xmlns:a="http://schemas.openxmlformats.org/drawingml/2006/main" sz="28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e>
                    <m:sup>
                      <m:r>
                        <a:rPr xmlns:a="http://schemas.openxmlformats.org/drawingml/2006/main" sz="28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  <m:t>†</m:t>
                      </m:r>
                    </m:sup>
                  </m:sSup>
                </m:oMath>
              </m:oMathPara>
            </a14:m>
            <a:endParaRPr sz="2800">
              <a:solidFill>
                <a:srgbClr val="53585F"/>
              </a:solidFill>
            </a:endParaRPr>
          </a:p>
        </p:txBody>
      </p:sp>
      <p:sp>
        <p:nvSpPr>
          <p:cNvPr id="181" name="1.A. How to create a cat state?"/>
          <p:cNvSpPr txBox="1"/>
          <p:nvPr/>
        </p:nvSpPr>
        <p:spPr>
          <a:xfrm>
            <a:off x="370160" y="306039"/>
            <a:ext cx="7094729" cy="7696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1.A. How to create a cat state?</a:t>
            </a:r>
          </a:p>
        </p:txBody>
      </p:sp>
      <p:sp>
        <p:nvSpPr>
          <p:cNvPr id="182" name="Equation"/>
          <p:cNvSpPr txBox="1"/>
          <p:nvPr/>
        </p:nvSpPr>
        <p:spPr>
          <a:xfrm>
            <a:off x="3838711" y="6106574"/>
            <a:ext cx="5037487" cy="75778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cr m:val="script"/>
                    </m:rPr>
                    <a:rPr xmlns:a="http://schemas.openxmlformats.org/drawingml/2006/main" sz="28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28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28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b</m:t>
                  </m:r>
                  <m:r>
                    <a:rPr xmlns:a="http://schemas.openxmlformats.org/drawingml/2006/main" sz="28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28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8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ρ</m:t>
                  </m:r>
                  <m:r>
                    <a:rPr xmlns:a="http://schemas.openxmlformats.org/drawingml/2006/main" sz="28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8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28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b</m:t>
                  </m:r>
                  <m:r>
                    <a:rPr xmlns:a="http://schemas.openxmlformats.org/drawingml/2006/main" sz="28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ρ</m:t>
                  </m:r>
                  <m:sSup>
                    <m:e>
                      <m:r>
                        <a:rPr xmlns:a="http://schemas.openxmlformats.org/drawingml/2006/main" sz="28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e>
                    <m:sup>
                      <m:r>
                        <a:rPr xmlns:a="http://schemas.openxmlformats.org/drawingml/2006/main" sz="28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  <m:t>†</m:t>
                      </m:r>
                    </m:sup>
                  </m:sSup>
                  <m:r>
                    <a:rPr xmlns:a="http://schemas.openxmlformats.org/drawingml/2006/main" sz="2800" i="1">
                      <a:solidFill>
                        <a:srgbClr val="52575F"/>
                      </a:solidFill>
                      <a:latin typeface="Cambria Math" panose="02040503050406030204" pitchFamily="18" charset="0"/>
                    </a:rPr>
                    <m:t>-</m:t>
                  </m:r>
                  <m:f>
                    <m:fPr>
                      <m:ctrlPr>
                        <a:rPr xmlns:a="http://schemas.openxmlformats.org/drawingml/2006/main" sz="28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28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28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d>
                    <m:dPr>
                      <m:ctrlPr>
                        <a:rPr xmlns:a="http://schemas.openxmlformats.org/drawingml/2006/main" sz="28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p>
                        <m:e>
                          <m:r>
                            <a:rPr xmlns:a="http://schemas.openxmlformats.org/drawingml/2006/main" sz="2800" i="1">
                              <a:solidFill>
                                <a:srgbClr val="52575F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a:rPr xmlns:a="http://schemas.openxmlformats.org/drawingml/2006/main" sz="2800" i="1">
                              <a:solidFill>
                                <a:srgbClr val="52575F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xmlns:a="http://schemas.openxmlformats.org/drawingml/2006/main" sz="28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xmlns:a="http://schemas.openxmlformats.org/drawingml/2006/main" sz="28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  <m:t>ρ</m:t>
                      </m:r>
                      <m:r>
                        <a:rPr xmlns:a="http://schemas.openxmlformats.org/drawingml/2006/main" sz="28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28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  <m:t>ρ</m:t>
                      </m:r>
                      <m:sSup>
                        <m:e>
                          <m:r>
                            <a:rPr xmlns:a="http://schemas.openxmlformats.org/drawingml/2006/main" sz="2800" i="1">
                              <a:solidFill>
                                <a:srgbClr val="52575F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a:rPr xmlns:a="http://schemas.openxmlformats.org/drawingml/2006/main" sz="2800" i="1">
                              <a:solidFill>
                                <a:srgbClr val="52575F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xmlns:a="http://schemas.openxmlformats.org/drawingml/2006/main" sz="2800" i="1">
                          <a:solidFill>
                            <a:srgbClr val="52575F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e>
                  </m:d>
                </m:oMath>
              </m:oMathPara>
            </a14:m>
            <a:endParaRPr sz="2800">
              <a:solidFill>
                <a:srgbClr val="53585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2.A. Fixing   for the other values"/>
          <p:cNvSpPr txBox="1"/>
          <p:nvPr/>
        </p:nvSpPr>
        <p:spPr>
          <a:xfrm>
            <a:off x="408719" y="1063667"/>
            <a:ext cx="6262917" cy="67518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2.A. Fixing </a:t>
            </a:r>
            <a14:m>
              <m:oMath>
                <m:r>
                  <a:rPr xmlns:a="http://schemas.openxmlformats.org/drawingml/2006/main" sz="340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σ</m:t>
                </m:r>
                <m:r>
                  <a:rPr xmlns:a="http://schemas.openxmlformats.org/drawingml/2006/main" sz="340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340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15</m:t>
                </m:r>
              </m:oMath>
            </a14:m>
            <a:r>
              <a:t> for the other values</a:t>
            </a:r>
            <a:endParaRPr>
              <a:solidFill>
                <a:srgbClr val="53585F"/>
              </a:solidFill>
            </a:endParaRPr>
          </a:p>
        </p:txBody>
      </p:sp>
      <p:sp>
        <p:nvSpPr>
          <p:cNvPr id="310" name="2. Denoising"/>
          <p:cNvSpPr txBox="1"/>
          <p:nvPr/>
        </p:nvSpPr>
        <p:spPr>
          <a:xfrm>
            <a:off x="370160" y="255620"/>
            <a:ext cx="3340838" cy="8704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/>
            </a:lvl1pPr>
          </a:lstStyle>
          <a:p>
            <a:pPr/>
            <a:r>
              <a:t>2. Denoising</a:t>
            </a:r>
          </a:p>
        </p:txBody>
      </p:sp>
      <p:pic>
        <p:nvPicPr>
          <p:cNvPr id="31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042040"/>
            <a:ext cx="13004800" cy="3552746"/>
          </a:xfrm>
          <a:prstGeom prst="rect">
            <a:avLst/>
          </a:prstGeom>
          <a:ln w="3175">
            <a:miter lim="400000"/>
          </a:ln>
        </p:spPr>
      </p:pic>
      <p:pic>
        <p:nvPicPr>
          <p:cNvPr id="31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5897977"/>
            <a:ext cx="13004800" cy="3505929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2.A. Fixing   for the other values"/>
          <p:cNvSpPr txBox="1"/>
          <p:nvPr/>
        </p:nvSpPr>
        <p:spPr>
          <a:xfrm>
            <a:off x="408719" y="1063667"/>
            <a:ext cx="6262917" cy="67518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2.A. Fixing </a:t>
            </a:r>
            <a14:m>
              <m:oMath>
                <m:r>
                  <a:rPr xmlns:a="http://schemas.openxmlformats.org/drawingml/2006/main" sz="340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σ</m:t>
                </m:r>
                <m:r>
                  <a:rPr xmlns:a="http://schemas.openxmlformats.org/drawingml/2006/main" sz="340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340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15</m:t>
                </m:r>
              </m:oMath>
            </a14:m>
            <a:r>
              <a:t> for the other values</a:t>
            </a:r>
            <a:endParaRPr>
              <a:solidFill>
                <a:srgbClr val="53585F"/>
              </a:solidFill>
            </a:endParaRPr>
          </a:p>
        </p:txBody>
      </p:sp>
      <p:sp>
        <p:nvSpPr>
          <p:cNvPr id="315" name="2. Denoising"/>
          <p:cNvSpPr txBox="1"/>
          <p:nvPr/>
        </p:nvSpPr>
        <p:spPr>
          <a:xfrm>
            <a:off x="370160" y="255620"/>
            <a:ext cx="3340838" cy="8704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/>
            </a:lvl1pPr>
          </a:lstStyle>
          <a:p>
            <a:pPr/>
            <a:r>
              <a:t>2. Denoising</a:t>
            </a:r>
          </a:p>
        </p:txBody>
      </p:sp>
      <p:pic>
        <p:nvPicPr>
          <p:cNvPr id="31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97977"/>
            <a:ext cx="13004801" cy="3552746"/>
          </a:xfrm>
          <a:prstGeom prst="rect">
            <a:avLst/>
          </a:prstGeom>
          <a:ln w="3175">
            <a:miter lim="400000"/>
          </a:ln>
        </p:spPr>
      </p:pic>
      <p:pic>
        <p:nvPicPr>
          <p:cNvPr id="31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2065449"/>
            <a:ext cx="13004801" cy="350592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2.A. Fixing   for the other values"/>
          <p:cNvSpPr txBox="1"/>
          <p:nvPr/>
        </p:nvSpPr>
        <p:spPr>
          <a:xfrm>
            <a:off x="408719" y="1063667"/>
            <a:ext cx="6262917" cy="67518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2.A. Fixing </a:t>
            </a:r>
            <a14:m>
              <m:oMath>
                <m:r>
                  <a:rPr xmlns:a="http://schemas.openxmlformats.org/drawingml/2006/main" sz="340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σ</m:t>
                </m:r>
                <m:r>
                  <a:rPr xmlns:a="http://schemas.openxmlformats.org/drawingml/2006/main" sz="340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340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15</m:t>
                </m:r>
              </m:oMath>
            </a14:m>
            <a:r>
              <a:t> for the other values</a:t>
            </a:r>
            <a:endParaRPr>
              <a:solidFill>
                <a:srgbClr val="53585F"/>
              </a:solidFill>
            </a:endParaRPr>
          </a:p>
        </p:txBody>
      </p:sp>
      <p:sp>
        <p:nvSpPr>
          <p:cNvPr id="320" name="2. Denoising"/>
          <p:cNvSpPr txBox="1"/>
          <p:nvPr/>
        </p:nvSpPr>
        <p:spPr>
          <a:xfrm>
            <a:off x="370160" y="255620"/>
            <a:ext cx="3340838" cy="8704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/>
            </a:lvl1pPr>
          </a:lstStyle>
          <a:p>
            <a:pPr/>
            <a:r>
              <a:t>2. Denoising</a:t>
            </a:r>
          </a:p>
        </p:txBody>
      </p:sp>
      <p:pic>
        <p:nvPicPr>
          <p:cNvPr id="32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5897977"/>
            <a:ext cx="13004801" cy="3552746"/>
          </a:xfrm>
          <a:prstGeom prst="rect">
            <a:avLst/>
          </a:prstGeom>
          <a:ln w="3175">
            <a:miter lim="400000"/>
          </a:ln>
        </p:spPr>
      </p:pic>
      <p:pic>
        <p:nvPicPr>
          <p:cNvPr id="32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2055419"/>
            <a:ext cx="13004801" cy="352598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2. [OPTIONAL] Noise channels"/>
          <p:cNvSpPr txBox="1"/>
          <p:nvPr/>
        </p:nvSpPr>
        <p:spPr>
          <a:xfrm>
            <a:off x="370160" y="255620"/>
            <a:ext cx="8142378" cy="8704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/>
            </a:lvl1pPr>
          </a:lstStyle>
          <a:p>
            <a:pPr/>
            <a:r>
              <a:t>2. [OPTIONAL] Noise channels</a:t>
            </a:r>
          </a:p>
        </p:txBody>
      </p:sp>
      <p:sp>
        <p:nvSpPr>
          <p:cNvPr id="325" name="Noise in superconducting qubits:"/>
          <p:cNvSpPr txBox="1"/>
          <p:nvPr/>
        </p:nvSpPr>
        <p:spPr>
          <a:xfrm>
            <a:off x="476453" y="1544828"/>
            <a:ext cx="5419142" cy="5679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Noise in superconducting qubits:</a:t>
            </a:r>
          </a:p>
        </p:txBody>
      </p:sp>
      <p:sp>
        <p:nvSpPr>
          <p:cNvPr id="326" name="1/f noise, thermal noise"/>
          <p:cNvSpPr txBox="1"/>
          <p:nvPr/>
        </p:nvSpPr>
        <p:spPr>
          <a:xfrm>
            <a:off x="6944986" y="1544828"/>
            <a:ext cx="3812897" cy="5679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1/f noise, thermal noise</a:t>
            </a:r>
          </a:p>
        </p:txBody>
      </p:sp>
      <p:pic>
        <p:nvPicPr>
          <p:cNvPr id="327" name="AGV_vUd_qaKe4rCOAJom_s3KC-xvfr45x0Zh5rfsQGqqkQ_4DGHYdPO_eJBxu2ZFwGQrUPxXayB5BzpB3u-rVXEXwq8incnIfYA5SvClM-13edpzXmdyZwfUzivgigSs_sX2aG6Mp4YJog=s2048.png" descr="AGV_vUd_qaKe4rCOAJom_s3KC-xvfr45x0Zh5rfsQGqqkQ_4DGHYdPO_eJBxu2ZFwGQrUPxXayB5BzpB3u-rVXEXwq8incnIfYA5SvClM-13edpzXmdyZwfUzivgigSs_sX2aG6Mp4YJog=s20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8172" y="2531521"/>
            <a:ext cx="4356769" cy="3383757"/>
          </a:xfrm>
          <a:prstGeom prst="rect">
            <a:avLst/>
          </a:prstGeom>
          <a:ln w="3175">
            <a:miter lim="400000"/>
          </a:ln>
        </p:spPr>
      </p:pic>
      <p:pic>
        <p:nvPicPr>
          <p:cNvPr id="328" name="AGV_vUd_UpdPKsvsEstHyt7pJLU-Lewo4qhGoLMzqPhiNYuM1DAXfa3pxMj6_XSIpTC4-BdvCnb9LzM3HXe6s2jrw3ldG5LquKb4RncMrHndk4jk6hwZaqmy2B-NMHmdzFRcQniFEJ7soQ=s2048.png" descr="AGV_vUd_UpdPKsvsEstHyt7pJLU-Lewo4qhGoLMzqPhiNYuM1DAXfa3pxMj6_XSIpTC4-BdvCnb9LzM3HXe6s2jrw3ldG5LquKb4RncMrHndk4jk6hwZaqmy2B-NMHmdzFRcQniFEJ7soQ=s204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64536" y="2531521"/>
            <a:ext cx="4173797" cy="3383757"/>
          </a:xfrm>
          <a:prstGeom prst="rect">
            <a:avLst/>
          </a:prstGeom>
          <a:ln w="3175">
            <a:miter lim="400000"/>
          </a:ln>
        </p:spPr>
      </p:pic>
      <p:pic>
        <p:nvPicPr>
          <p:cNvPr id="329" name="AGV_vUe-oRs6fnUJasUnlxzOZz5qYY6kF_k3T9rFBVdr8kACrNZpTmQ4Lb70RbWgS8N6LSWzlUsrGqaLRad0NKjcTShFi7ifaEX1n9G1xQ9CxEc8Z3TO1ViKzqBCnu8ezRMP7jyopijVyA=s2048.png" descr="AGV_vUe-oRs6fnUJasUnlxzOZz5qYY6kF_k3T9rFBVdr8kACrNZpTmQ4Lb70RbWgS8N6LSWzlUsrGqaLRad0NKjcTShFi7ifaEX1n9G1xQ9CxEc8Z3TO1ViKzqBCnu8ezRMP7jyopijVyA=s204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2957" y="6334027"/>
            <a:ext cx="4134619" cy="3383757"/>
          </a:xfrm>
          <a:prstGeom prst="rect">
            <a:avLst/>
          </a:prstGeom>
          <a:ln w="3175">
            <a:miter lim="400000"/>
          </a:ln>
        </p:spPr>
      </p:pic>
      <p:pic>
        <p:nvPicPr>
          <p:cNvPr id="330" name="AGV_vUdGNo6qVP7v0s8h6s4oVMJElQu1omM8YpzyuTqDLYBjd_UVwwS_XW_0HjUGiECcZBHjTosX0z_K6ULoh-8hYaQmr1b7JLH0SFbosoaVLP20j_JNycVKfBVEv4XtAFDYkdB2gdvy0A=s2048.png" descr="AGV_vUdGNo6qVP7v0s8h6s4oVMJElQu1omM8YpzyuTqDLYBjd_UVwwS_XW_0HjUGiECcZBHjTosX0z_K6ULoh-8hYaQmr1b7JLH0SFbosoaVLP20j_JNycVKfBVEv4XtAFDYkdB2gdvy0A=s204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28078" y="6334027"/>
            <a:ext cx="4160911" cy="3383757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AGV_vUe7tIQ66rJBUuTwUT7oeaxWEz_yQpExPHGuKB_yfdi7_oggO6YlYM73pkSH3HMOB6RWriX3gGa53ggBCqpoDZKbUuNFzTH_3yB0-lJZWWAhqx6za0gwq1fK0jZPOuCNsKXmy3mnHA=s2048.png" descr="AGV_vUe7tIQ66rJBUuTwUT7oeaxWEz_yQpExPHGuKB_yfdi7_oggO6YlYM73pkSH3HMOB6RWriX3gGa53ggBCqpoDZKbUuNFzTH_3yB0-lJZWWAhqx6za0gwq1fK0jZPOuCNsKXmy3mnHA=s20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6503" y="3054349"/>
            <a:ext cx="5460061" cy="4680944"/>
          </a:xfrm>
          <a:prstGeom prst="rect">
            <a:avLst/>
          </a:prstGeom>
          <a:ln w="3175">
            <a:miter lim="400000"/>
          </a:ln>
        </p:spPr>
      </p:pic>
      <p:pic>
        <p:nvPicPr>
          <p:cNvPr id="333" name="AGV_vUdRUVY6-EjiOI6he3DcHyY5dEwdR9YGOqCVWAeoOA5PvG39gzGp2xIEumZswuf1_wQcWxomTDC6LtUO-LR2SeHPTJzSrC2_UGeR52YlfksGJrFAMHFcy5tMcn8fZxyS3_EA7aJE=s2048.png" descr="AGV_vUdRUVY6-EjiOI6he3DcHyY5dEwdR9YGOqCVWAeoOA5PvG39gzGp2xIEumZswuf1_wQcWxomTDC6LtUO-LR2SeHPTJzSrC2_UGeR52YlfksGJrFAMHFcy5tMcn8fZxyS3_EA7aJE=s204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28899" y="3092912"/>
            <a:ext cx="5510735" cy="4603818"/>
          </a:xfrm>
          <a:prstGeom prst="rect">
            <a:avLst/>
          </a:prstGeom>
          <a:ln w="3175">
            <a:miter lim="400000"/>
          </a:ln>
        </p:spPr>
      </p:pic>
      <p:sp>
        <p:nvSpPr>
          <p:cNvPr id="334" name="2. [OPTIONAL] Noise channels"/>
          <p:cNvSpPr txBox="1"/>
          <p:nvPr/>
        </p:nvSpPr>
        <p:spPr>
          <a:xfrm>
            <a:off x="331478" y="394504"/>
            <a:ext cx="8142377" cy="8704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/>
            </a:lvl1pPr>
          </a:lstStyle>
          <a:p>
            <a:pPr/>
            <a:r>
              <a:t>2. [OPTIONAL] Noise channels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AGV_vUdLNgMAMc4VTmqEIud6ozXjPuje5YInFmkwNTbXMnOgwVeISOxZAFwnhIN1g2bUi26MkL1LKv0jlEIgt-IPseWDwiHmu0eNXB4E5KQfYzLl6w007bf4nL5U_5OjdT-t6nNUyqfB=s2048.png" descr="AGV_vUdLNgMAMc4VTmqEIud6ozXjPuje5YInFmkwNTbXMnOgwVeISOxZAFwnhIN1g2bUi26MkL1LKv0jlEIgt-IPseWDwiHmu0eNXB4E5KQfYzLl6w007bf4nL5U_5OjdT-t6nNUyqfB=s20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5289" y="1615016"/>
            <a:ext cx="9214222" cy="3371322"/>
          </a:xfrm>
          <a:prstGeom prst="rect">
            <a:avLst/>
          </a:prstGeom>
          <a:ln w="3175">
            <a:miter lim="400000"/>
          </a:ln>
        </p:spPr>
      </p:pic>
      <p:pic>
        <p:nvPicPr>
          <p:cNvPr id="337" name="AGV_vUfiY-EJ-4J11QIuWmlKQRWaJpjyM5yGpIiiOBVKIepGdOF1A1bZM3R94iwElUtg4FI9dauafVtdmISTYD9Dy-rXU2931SknU4663QTM5SFO7onEgm03rbPEej-CbzvTf1-oib8E0A=s2048.png" descr="AGV_vUfiY-EJ-4J11QIuWmlKQRWaJpjyM5yGpIiiOBVKIepGdOF1A1bZM3R94iwElUtg4FI9dauafVtdmISTYD9Dy-rXU2931SknU4663QTM5SFO7onEgm03rbPEej-CbzvTf1-oib8E0A=s2048.png"/>
          <p:cNvPicPr>
            <a:picLocks noChangeAspect="1"/>
          </p:cNvPicPr>
          <p:nvPr/>
        </p:nvPicPr>
        <p:blipFill>
          <a:blip r:embed="rId3">
            <a:extLst/>
          </a:blip>
          <a:srcRect l="52953" t="24863" r="0" b="24863"/>
          <a:stretch>
            <a:fillRect/>
          </a:stretch>
        </p:blipFill>
        <p:spPr>
          <a:xfrm>
            <a:off x="3666679" y="5300927"/>
            <a:ext cx="2735654" cy="4132858"/>
          </a:xfrm>
          <a:prstGeom prst="rect">
            <a:avLst/>
          </a:prstGeom>
          <a:ln w="3175">
            <a:miter lim="400000"/>
          </a:ln>
        </p:spPr>
      </p:pic>
      <p:sp>
        <p:nvSpPr>
          <p:cNvPr id="338" name="2. [OPTIONAL] Denoising with CNNAutoencoders"/>
          <p:cNvSpPr txBox="1"/>
          <p:nvPr/>
        </p:nvSpPr>
        <p:spPr>
          <a:xfrm>
            <a:off x="370160" y="287179"/>
            <a:ext cx="12280317" cy="8073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300"/>
            </a:lvl1pPr>
          </a:lstStyle>
          <a:p>
            <a:pPr/>
            <a:r>
              <a:t>2. [OPTIONAL] Denoising with CNNAutoencoders</a:t>
            </a:r>
          </a:p>
        </p:txBody>
      </p:sp>
      <p:sp>
        <p:nvSpPr>
          <p:cNvPr id="339" name="Target data"/>
          <p:cNvSpPr txBox="1"/>
          <p:nvPr/>
        </p:nvSpPr>
        <p:spPr>
          <a:xfrm>
            <a:off x="10077653" y="7083483"/>
            <a:ext cx="2001470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Target data</a:t>
            </a:r>
          </a:p>
        </p:txBody>
      </p:sp>
      <p:sp>
        <p:nvSpPr>
          <p:cNvPr id="340" name="Input data"/>
          <p:cNvSpPr txBox="1"/>
          <p:nvPr/>
        </p:nvSpPr>
        <p:spPr>
          <a:xfrm>
            <a:off x="959544" y="7083483"/>
            <a:ext cx="1806246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Input data</a:t>
            </a:r>
          </a:p>
        </p:txBody>
      </p:sp>
      <p:pic>
        <p:nvPicPr>
          <p:cNvPr id="341" name="AGV_vUfiY-EJ-4J11QIuWmlKQRWaJpjyM5yGpIiiOBVKIepGdOF1A1bZM3R94iwElUtg4FI9dauafVtdmISTYD9Dy-rXU2931SknU4663QTM5SFO7onEgm03rbPEej-CbzvTf1-oib8E0A=s2048.png" descr="AGV_vUfiY-EJ-4J11QIuWmlKQRWaJpjyM5yGpIiiOBVKIepGdOF1A1bZM3R94iwElUtg4FI9dauafVtdmISTYD9Dy-rXU2931SknU4663QTM5SFO7onEgm03rbPEej-CbzvTf1-oib8E0A=s2048.png"/>
          <p:cNvPicPr>
            <a:picLocks noChangeAspect="1"/>
          </p:cNvPicPr>
          <p:nvPr/>
        </p:nvPicPr>
        <p:blipFill>
          <a:blip r:embed="rId3">
            <a:extLst/>
          </a:blip>
          <a:srcRect l="0" t="24863" r="53600" b="24863"/>
          <a:stretch>
            <a:fillRect/>
          </a:stretch>
        </p:blipFill>
        <p:spPr>
          <a:xfrm>
            <a:off x="6656002" y="5300927"/>
            <a:ext cx="2698017" cy="413285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AGV_vUcx-reatqPlDilUpp18Q02y4R9LbMzzHUERV8OhMGKrSI478xQwT0rhEyHHO5xg4ryOgDth_2lr5VkvPvvcKfrxHTOGEbvPF1ngrwuGFSti-HExhQA-Kb2VIhIfYofau2VuWW0ldA=s2048.png" descr="AGV_vUcx-reatqPlDilUpp18Q02y4R9LbMzzHUERV8OhMGKrSI478xQwT0rhEyHHO5xg4ryOgDth_2lr5VkvPvvcKfrxHTOGEbvPF1ngrwuGFSti-HExhQA-Kb2VIhIfYofau2VuWW0ldA=s20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7859" y="1346497"/>
            <a:ext cx="7982582" cy="7874067"/>
          </a:xfrm>
          <a:prstGeom prst="rect">
            <a:avLst/>
          </a:prstGeom>
          <a:ln w="3175">
            <a:miter lim="400000"/>
          </a:ln>
        </p:spPr>
      </p:pic>
      <p:sp>
        <p:nvSpPr>
          <p:cNvPr id="344" name="2. [OPTIONAL] Denoising with CNNAutoencoders"/>
          <p:cNvSpPr txBox="1"/>
          <p:nvPr/>
        </p:nvSpPr>
        <p:spPr>
          <a:xfrm>
            <a:off x="370160" y="287179"/>
            <a:ext cx="12280317" cy="8073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300"/>
            </a:lvl1pPr>
          </a:lstStyle>
          <a:p>
            <a:pPr/>
            <a:r>
              <a:t>2. [OPTIONAL] Denoising with CNNAutoencoders</a:t>
            </a:r>
          </a:p>
        </p:txBody>
      </p:sp>
      <p:sp>
        <p:nvSpPr>
          <p:cNvPr id="345" name="Results on validation set"/>
          <p:cNvSpPr txBox="1"/>
          <p:nvPr/>
        </p:nvSpPr>
        <p:spPr>
          <a:xfrm>
            <a:off x="70053" y="4592827"/>
            <a:ext cx="4021989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Results on validation set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AGV_vUfwZ5p61b93StOd2d4ZiXF_uglxjPOvI7VXQB0pqjQZKQ9iMEW2IRpX99xb6JfyU_YojExsHYNKsf1mvv7fkaH7tZQKJRKz9x4WLwfSHJ0tCo96_njTipIAwoq9CfnaCVAHAR6AIw=s2048.png" descr="AGV_vUfwZ5p61b93StOd2d4ZiXF_uglxjPOvI7VXQB0pqjQZKQ9iMEW2IRpX99xb6JfyU_YojExsHYNKsf1mvv7fkaH7tZQKJRKz9x4WLwfSHJ0tCo96_njTipIAwoq9CfnaCVAHAR6AIw=s20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863" y="1873250"/>
            <a:ext cx="9197074" cy="716392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Bonus"/>
          <p:cNvSpPr txBox="1"/>
          <p:nvPr/>
        </p:nvSpPr>
        <p:spPr>
          <a:xfrm>
            <a:off x="370160" y="306039"/>
            <a:ext cx="1546861" cy="7696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Bonus</a:t>
            </a:r>
          </a:p>
        </p:txBody>
      </p:sp>
      <p:sp>
        <p:nvSpPr>
          <p:cNvPr id="185" name="Phase-space qubit equivalence"/>
          <p:cNvSpPr txBox="1"/>
          <p:nvPr/>
        </p:nvSpPr>
        <p:spPr>
          <a:xfrm>
            <a:off x="370160" y="1162781"/>
            <a:ext cx="5923789" cy="63093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Phase-space qubit equivalence</a:t>
            </a:r>
          </a:p>
        </p:txBody>
      </p:sp>
      <p:pic>
        <p:nvPicPr>
          <p:cNvPr id="186" name="AGV_vUe5UtVcck6Joo4h4_JqIhgux2LiNsw7L3FmqjEANxJmw9BOotgwbTyBxVMNxNKiDD-voIE98ZfhYmFgHQTCJozNsx3JvmVmetm1pz8D3Y8Cd_GUH-msDV1h7H-E6yZHIV1DX5FE=s2048.png" descr="AGV_vUe5UtVcck6Joo4h4_JqIhgux2LiNsw7L3FmqjEANxJmw9BOotgwbTyBxVMNxNKiDD-voIE98ZfhYmFgHQTCJozNsx3JvmVmetm1pz8D3Y8Cd_GUH-msDV1h7H-E6yZHIV1DX5FE=s20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2441" y="2159099"/>
            <a:ext cx="7539918" cy="5435402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AGV_vUf1AkYMzWmEsJqnf1WH-tK1XB1BO1EQH5ghVEQ6I0hjXvngJOPYGUi0bkVhVJPdjcQhah5xYVnHjQo_7HmFJNKUHKPFiNVvDc5xpLpxnci1nAlp6Dx9L-5K9P6eTiuFvLmAiLIIWw=s2048.gif" descr="AGV_vUf1AkYMzWmEsJqnf1WH-tK1XB1BO1EQH5ghVEQ6I0hjXvngJOPYGUi0bkVhVJPdjcQhah5xYVnHjQo_7HmFJNKUHKPFiNVvDc5xpLpxnci1nAlp6Dx9L-5K9P6eTiuFvLmAiLIIWw=s2048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72300" y="440167"/>
            <a:ext cx="4199666" cy="41996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AGV_vUfTqWPG02UQ_wjmx5K99ycoUYGksp0Tu08V1jJXKyt1vlEejHN4WJKjGI_lbsg11F31vaQr2fJRNJceXubSsaIs-yvU5bzI_IiGo3uNshTYIJO2wu6l7vzMQVG6yeSqwF8SLsOdvA=s2048.gif" descr="AGV_vUfTqWPG02UQ_wjmx5K99ycoUYGksp0Tu08V1jJXKyt1vlEejHN4WJKjGI_lbsg11F31vaQr2fJRNJceXubSsaIs-yvU5bzI_IiGo3uNshTYIJO2wu6l7vzMQVG6yeSqwF8SLsOdvA=s2048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72300" y="5113767"/>
            <a:ext cx="4199666" cy="41996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AGV_vUe5soEXaxI9_wjhYtIHEqTH9Jdf8Mb0f-zX9ksjSpa8C4GMMULEj8VEWUt919VXvE3Na2d47f-5rIY-NvBbw-rypT3pa5hxSQTJxKAYcRG6wSMtUIUB1Koq5hNwqyRnvPq1nW_bHg=s2048.gif" descr="AGV_vUe5soEXaxI9_wjhYtIHEqTH9Jdf8Mb0f-zX9ksjSpa8C4GMMULEj8VEWUt919VXvE3Na2d47f-5rIY-NvBbw-rypT3pa5hxSQTJxKAYcRG6wSMtUIUB1Koq5hNwqyRnvPq1nW_bHg=s2048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2033" y="2625725"/>
            <a:ext cx="6002867" cy="45021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1.A. Generating Wigner Functions"/>
          <p:cNvSpPr txBox="1"/>
          <p:nvPr/>
        </p:nvSpPr>
        <p:spPr>
          <a:xfrm>
            <a:off x="370160" y="306039"/>
            <a:ext cx="7742429" cy="7696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1.A. Generating Wigner Functions</a:t>
            </a:r>
          </a:p>
        </p:txBody>
      </p:sp>
      <p:pic>
        <p:nvPicPr>
          <p:cNvPr id="19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4326" y="2497958"/>
            <a:ext cx="7436148" cy="6933909"/>
          </a:xfrm>
          <a:prstGeom prst="rect">
            <a:avLst/>
          </a:prstGeom>
          <a:ln w="3175">
            <a:miter lim="400000"/>
          </a:ln>
        </p:spPr>
      </p:pic>
      <p:sp>
        <p:nvSpPr>
          <p:cNvPr id="194" name="1.A.1. Static Wigner function plots"/>
          <p:cNvSpPr txBox="1"/>
          <p:nvPr/>
        </p:nvSpPr>
        <p:spPr>
          <a:xfrm>
            <a:off x="408719" y="1117286"/>
            <a:ext cx="5403496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1.A.1. Static Wigner function plots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output.gif" descr="output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1133" y="2683933"/>
            <a:ext cx="6350001" cy="635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1.A.2 Dissipative cat state’s Wigner function"/>
          <p:cNvSpPr txBox="1"/>
          <p:nvPr/>
        </p:nvSpPr>
        <p:spPr>
          <a:xfrm>
            <a:off x="408719" y="1117286"/>
            <a:ext cx="7054902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1.A.2 Dissipative cat state’s Wigner function</a:t>
            </a:r>
          </a:p>
        </p:txBody>
      </p:sp>
      <p:sp>
        <p:nvSpPr>
          <p:cNvPr id="198" name="1.A. Generating Wigner Functions"/>
          <p:cNvSpPr txBox="1"/>
          <p:nvPr/>
        </p:nvSpPr>
        <p:spPr>
          <a:xfrm>
            <a:off x="370160" y="306039"/>
            <a:ext cx="7742429" cy="7696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1.A. Generating Wigner 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1.B. Density Matrix Reconstruction from Wigner Data"/>
          <p:cNvSpPr txBox="1"/>
          <p:nvPr/>
        </p:nvSpPr>
        <p:spPr>
          <a:xfrm>
            <a:off x="370160" y="306039"/>
            <a:ext cx="12109197" cy="7696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1.B. Density Matrix Reconstruction from Wigner Data</a:t>
            </a:r>
          </a:p>
        </p:txBody>
      </p:sp>
      <p:pic>
        <p:nvPicPr>
          <p:cNvPr id="20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4326" y="2497958"/>
            <a:ext cx="7436148" cy="6933909"/>
          </a:xfrm>
          <a:prstGeom prst="rect">
            <a:avLst/>
          </a:prstGeom>
          <a:ln w="3175">
            <a:miter lim="400000"/>
          </a:ln>
        </p:spPr>
      </p:pic>
      <p:sp>
        <p:nvSpPr>
          <p:cNvPr id="202" name="1.A.1. Static Wigner function plots"/>
          <p:cNvSpPr txBox="1"/>
          <p:nvPr/>
        </p:nvSpPr>
        <p:spPr>
          <a:xfrm>
            <a:off x="442586" y="1286619"/>
            <a:ext cx="5403495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1.A.1. Static Wigner function plots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62408" y="2063925"/>
            <a:ext cx="7124701" cy="2832101"/>
          </a:xfrm>
          <a:prstGeom prst="rect">
            <a:avLst/>
          </a:prstGeom>
          <a:ln w="3175">
            <a:miter lim="400000"/>
          </a:ln>
        </p:spPr>
      </p:pic>
      <p:sp>
        <p:nvSpPr>
          <p:cNvPr id="205" name="1.B. Density Matrix Reconstruction from Wigner Data"/>
          <p:cNvSpPr txBox="1"/>
          <p:nvPr/>
        </p:nvSpPr>
        <p:spPr>
          <a:xfrm>
            <a:off x="370160" y="306039"/>
            <a:ext cx="12109197" cy="7696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1.B. Density Matrix Reconstruction from Wigner Data</a:t>
            </a:r>
          </a:p>
        </p:txBody>
      </p:sp>
      <p:sp>
        <p:nvSpPr>
          <p:cNvPr id="206" name="Validate shape of xvec, pvec and W_grid.…"/>
          <p:cNvSpPr txBox="1"/>
          <p:nvPr/>
        </p:nvSpPr>
        <p:spPr>
          <a:xfrm>
            <a:off x="764319" y="5105387"/>
            <a:ext cx="8809674" cy="416741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28600" indent="-228600">
              <a:buSzPct val="100000"/>
              <a:buChar char="•"/>
              <a:defRPr sz="2500"/>
            </a:pPr>
            <a:r>
              <a:t>Validate shape of xvec, pvec and W_grid.</a:t>
            </a:r>
          </a:p>
          <a:p>
            <a:pPr marL="228600" indent="-228600">
              <a:spcBef>
                <a:spcPts val="0"/>
              </a:spcBef>
              <a:buSzPct val="100000"/>
              <a:buChar char="•"/>
              <a:defRPr sz="2500"/>
            </a:pPr>
            <a:r>
              <a:t>Make a wigner interpolation in the range of xvec and pvec.</a:t>
            </a:r>
          </a:p>
          <a:p>
            <a:pPr marL="228600" indent="-228600">
              <a:spcBef>
                <a:spcPts val="0"/>
              </a:spcBef>
              <a:buSzPct val="100000"/>
              <a:buChar char="•"/>
              <a:defRPr sz="2500"/>
            </a:pPr>
            <a:r>
              <a:t>Calculate </a:t>
            </a:r>
            <a14:m>
              <m:oMath>
                <m:sSub>
                  <m:e>
                    <m:r>
                      <a:rPr xmlns:a="http://schemas.openxmlformats.org/drawingml/2006/main" sz="3050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w</m:t>
                    </m:r>
                  </m:e>
                  <m:sub>
                    <m:r>
                      <a:rPr xmlns:a="http://schemas.openxmlformats.org/drawingml/2006/main" sz="3050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k</m:t>
                    </m:r>
                  </m:sub>
                </m:sSub>
              </m:oMath>
            </a14:m>
            <a:r>
              <a:t> from alpha_list.</a:t>
            </a:r>
          </a:p>
          <a:p>
            <a:pPr marL="228600" indent="-228600">
              <a:spcBef>
                <a:spcPts val="0"/>
              </a:spcBef>
              <a:buSzPct val="100000"/>
              <a:buChar char="•"/>
              <a:defRPr sz="2500"/>
            </a:pPr>
            <a:r>
              <a:t>Calculate </a:t>
            </a:r>
            <a14:m>
              <m:oMath>
                <m:sSub>
                  <m:e>
                    <m:r>
                      <a:rPr xmlns:a="http://schemas.openxmlformats.org/drawingml/2006/main" sz="3050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b>
                    <m:r>
                      <a:rPr xmlns:a="http://schemas.openxmlformats.org/drawingml/2006/main" sz="3050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α</m:t>
                    </m:r>
                  </m:sub>
                </m:sSub>
              </m:oMath>
            </a14:m>
            <a:r>
              <a:t> from alpha_list.</a:t>
            </a:r>
          </a:p>
          <a:p>
            <a:pPr marL="228600" indent="-228600">
              <a:spcBef>
                <a:spcPts val="0"/>
              </a:spcBef>
              <a:buSzPct val="100000"/>
              <a:buChar char="•"/>
              <a:defRPr sz="2500"/>
            </a:pPr>
            <a:r>
              <a:t>Define </a:t>
            </a:r>
            <a14:m>
              <m:oMath>
                <m:sSub>
                  <m:e>
                    <m:r>
                      <a:rPr xmlns:a="http://schemas.openxmlformats.org/drawingml/2006/main" sz="3050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ρ</m:t>
                    </m:r>
                  </m:e>
                  <m:sub>
                    <m:r>
                      <m:rPr>
                        <m:sty m:val="p"/>
                      </m:rPr>
                      <a:rPr xmlns:a="http://schemas.openxmlformats.org/drawingml/2006/main" sz="3050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obj</m:t>
                    </m:r>
                  </m:sub>
                </m:sSub>
              </m:oMath>
            </a14:m>
            <a:r>
              <a:t> with constrains (cvxpy).</a:t>
            </a:r>
          </a:p>
          <a:p>
            <a:pPr marL="228600" indent="-228600">
              <a:spcBef>
                <a:spcPts val="0"/>
              </a:spcBef>
              <a:buSzPct val="100000"/>
              <a:buChar char="•"/>
              <a:defRPr sz="2500"/>
            </a:pPr>
            <a:r>
              <a:t>Calculate </a:t>
            </a:r>
            <a14:m>
              <m:oMath>
                <m:r>
                  <a:rPr xmlns:a="http://schemas.openxmlformats.org/drawingml/2006/main" sz="305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305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=</m:t>
                </m:r>
                <m:r>
                  <m:rPr>
                    <m:sty m:val="p"/>
                  </m:rPr>
                  <a:rPr xmlns:a="http://schemas.openxmlformats.org/drawingml/2006/main" sz="305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Tr</m:t>
                </m:r>
                <m:r>
                  <a:rPr xmlns:a="http://schemas.openxmlformats.org/drawingml/2006/main" sz="305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3050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b>
                    <m:r>
                      <a:rPr xmlns:a="http://schemas.openxmlformats.org/drawingml/2006/main" sz="3050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α</m:t>
                    </m:r>
                  </m:sub>
                </m:sSub>
                <m:sSub>
                  <m:e>
                    <m:r>
                      <a:rPr xmlns:a="http://schemas.openxmlformats.org/drawingml/2006/main" sz="3050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ρ</m:t>
                    </m:r>
                  </m:e>
                  <m:sub>
                    <m:r>
                      <m:rPr>
                        <m:sty m:val="p"/>
                      </m:rPr>
                      <a:rPr xmlns:a="http://schemas.openxmlformats.org/drawingml/2006/main" sz="3050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obj</m:t>
                    </m:r>
                  </m:sub>
                </m:sSub>
                <m:r>
                  <a:rPr xmlns:a="http://schemas.openxmlformats.org/drawingml/2006/main" sz="305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  <a:p>
            <a:pPr marL="228600" indent="-228600">
              <a:spcBef>
                <a:spcPts val="0"/>
              </a:spcBef>
              <a:buSzPct val="100000"/>
              <a:buChar char="•"/>
              <a:defRPr sz="2500"/>
            </a:pPr>
            <a:r>
              <a:t>Minimize using ‘objective’  </a:t>
            </a:r>
            <a14:m>
              <m:oMath>
                <m:r>
                  <a:rPr xmlns:a="http://schemas.openxmlformats.org/drawingml/2006/main" sz="305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305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i</m:t>
                </m:r>
                <m:r>
                  <a:rPr xmlns:a="http://schemas.openxmlformats.org/drawingml/2006/main" sz="305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s</m:t>
                </m:r>
                <m:r>
                  <a:rPr xmlns:a="http://schemas.openxmlformats.org/drawingml/2006/main" sz="305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t</m:t>
                </m:r>
                <m:r>
                  <a:rPr xmlns:a="http://schemas.openxmlformats.org/drawingml/2006/main" sz="305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05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305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-</m:t>
                </m:r>
                <m:sSub>
                  <m:e>
                    <m:r>
                      <a:rPr xmlns:a="http://schemas.openxmlformats.org/drawingml/2006/main" sz="3050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w</m:t>
                    </m:r>
                  </m:e>
                  <m:sub>
                    <m:r>
                      <a:rPr xmlns:a="http://schemas.openxmlformats.org/drawingml/2006/main" sz="3050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k</m:t>
                    </m:r>
                  </m:sub>
                </m:sSub>
                <m:r>
                  <a:rPr xmlns:a="http://schemas.openxmlformats.org/drawingml/2006/main" sz="305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.</a:t>
            </a:r>
          </a:p>
          <a:p>
            <a:pPr marL="228600" indent="-228600">
              <a:spcBef>
                <a:spcPts val="0"/>
              </a:spcBef>
              <a:buSzPct val="100000"/>
              <a:buChar char="•"/>
              <a:defRPr sz="2500"/>
            </a:pPr>
            <a:r>
              <a:t>Get metrics (fidelity, trace distance, etc.)</a:t>
            </a:r>
          </a:p>
        </p:txBody>
      </p:sp>
      <p:sp>
        <p:nvSpPr>
          <p:cNvPr id="207" name="1.B.1. rho_reconstruction method"/>
          <p:cNvSpPr txBox="1"/>
          <p:nvPr/>
        </p:nvSpPr>
        <p:spPr>
          <a:xfrm>
            <a:off x="442586" y="1286619"/>
            <a:ext cx="5282236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1.B.1. rho_reconstruction method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1.B. Density Matrix Reconstruction from Wigner Data"/>
          <p:cNvSpPr txBox="1"/>
          <p:nvPr/>
        </p:nvSpPr>
        <p:spPr>
          <a:xfrm>
            <a:off x="370160" y="306039"/>
            <a:ext cx="12109197" cy="7696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1.B. Density Matrix Reconstruction from Wigner Data</a:t>
            </a:r>
          </a:p>
        </p:txBody>
      </p:sp>
      <p:pic>
        <p:nvPicPr>
          <p:cNvPr id="21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991105"/>
            <a:ext cx="13004800" cy="5244590"/>
          </a:xfrm>
          <a:prstGeom prst="rect">
            <a:avLst/>
          </a:prstGeom>
          <a:ln w="3175">
            <a:miter lim="400000"/>
          </a:ln>
        </p:spPr>
      </p:pic>
      <p:sp>
        <p:nvSpPr>
          <p:cNvPr id="211" name="Trace distances"/>
          <p:cNvSpPr txBox="1"/>
          <p:nvPr/>
        </p:nvSpPr>
        <p:spPr>
          <a:xfrm>
            <a:off x="213986" y="8987027"/>
            <a:ext cx="2668931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Trace distances</a:t>
            </a:r>
          </a:p>
        </p:txBody>
      </p:sp>
      <p:sp>
        <p:nvSpPr>
          <p:cNvPr id="212" name="0.013727"/>
          <p:cNvSpPr txBox="1"/>
          <p:nvPr/>
        </p:nvSpPr>
        <p:spPr>
          <a:xfrm>
            <a:off x="800015" y="8327389"/>
            <a:ext cx="1496874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0.013727</a:t>
            </a:r>
          </a:p>
        </p:txBody>
      </p:sp>
      <p:sp>
        <p:nvSpPr>
          <p:cNvPr id="213" name="0.022967"/>
          <p:cNvSpPr txBox="1"/>
          <p:nvPr/>
        </p:nvSpPr>
        <p:spPr>
          <a:xfrm>
            <a:off x="4093548" y="8327389"/>
            <a:ext cx="1608532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0.022967</a:t>
            </a:r>
          </a:p>
        </p:txBody>
      </p:sp>
      <p:sp>
        <p:nvSpPr>
          <p:cNvPr id="214" name="0.012412"/>
          <p:cNvSpPr txBox="1"/>
          <p:nvPr/>
        </p:nvSpPr>
        <p:spPr>
          <a:xfrm>
            <a:off x="7312473" y="8327389"/>
            <a:ext cx="1468782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0.012412</a:t>
            </a:r>
          </a:p>
        </p:txBody>
      </p:sp>
      <p:sp>
        <p:nvSpPr>
          <p:cNvPr id="215" name="0.033844"/>
          <p:cNvSpPr txBox="1"/>
          <p:nvPr/>
        </p:nvSpPr>
        <p:spPr>
          <a:xfrm>
            <a:off x="10656806" y="8327389"/>
            <a:ext cx="1659028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0.033844</a:t>
            </a:r>
          </a:p>
        </p:txBody>
      </p:sp>
      <p:sp>
        <p:nvSpPr>
          <p:cNvPr id="216" name="N = 30"/>
          <p:cNvSpPr txBox="1"/>
          <p:nvPr/>
        </p:nvSpPr>
        <p:spPr>
          <a:xfrm>
            <a:off x="3558320" y="1973809"/>
            <a:ext cx="1151586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 = 30</a:t>
            </a:r>
          </a:p>
        </p:txBody>
      </p:sp>
      <p:sp>
        <p:nvSpPr>
          <p:cNvPr id="217" name="N fit = 100"/>
          <p:cNvSpPr txBox="1"/>
          <p:nvPr/>
        </p:nvSpPr>
        <p:spPr>
          <a:xfrm>
            <a:off x="5039986" y="1973809"/>
            <a:ext cx="1715568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 fit = 100</a:t>
            </a:r>
          </a:p>
        </p:txBody>
      </p:sp>
      <p:sp>
        <p:nvSpPr>
          <p:cNvPr id="218" name="points: 200 x 200"/>
          <p:cNvSpPr txBox="1"/>
          <p:nvPr/>
        </p:nvSpPr>
        <p:spPr>
          <a:xfrm>
            <a:off x="6922058" y="1920191"/>
            <a:ext cx="3285017" cy="67518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14:m>
              <m:oMath>
                <m:r>
                  <a:rPr xmlns:a="http://schemas.openxmlformats.org/drawingml/2006/main" sz="3400" i="1">
                    <a:solidFill>
                      <a:srgbClr val="52575F"/>
                    </a:solidFill>
                    <a:latin typeface="Cambria Math" panose="02040503050406030204" pitchFamily="18" charset="0"/>
                  </a:rPr>
                  <m:t>α</m:t>
                </m:r>
              </m:oMath>
            </a14:m>
            <a:r>
              <a:t> points: 200 x 200</a:t>
            </a:r>
            <a:endParaRPr>
              <a:solidFill>
                <a:srgbClr val="53585F"/>
              </a:solidFill>
            </a:endParaRPr>
          </a:p>
        </p:txBody>
      </p:sp>
      <p:sp>
        <p:nvSpPr>
          <p:cNvPr id="219" name="1.B.2-3. Synthetic data"/>
          <p:cNvSpPr txBox="1"/>
          <p:nvPr/>
        </p:nvSpPr>
        <p:spPr>
          <a:xfrm>
            <a:off x="442586" y="1286619"/>
            <a:ext cx="3647187" cy="5679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1.B.2-3. Synthetic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8_MinimalistLight">
  <a:themeElements>
    <a:clrScheme name="38_MinimalistLight">
      <a:dk1>
        <a:srgbClr val="53585F"/>
      </a:dk1>
      <a:lt1>
        <a:srgbClr val="FFFFFF"/>
      </a:lt1>
      <a:dk2>
        <a:srgbClr val="53585F"/>
      </a:dk2>
      <a:lt2>
        <a:srgbClr val="D5D5D5"/>
      </a:lt2>
      <a:accent1>
        <a:srgbClr val="9FAABA"/>
      </a:accent1>
      <a:accent2>
        <a:srgbClr val="88A7B2"/>
      </a:accent2>
      <a:accent3>
        <a:srgbClr val="94B9A3"/>
      </a:accent3>
      <a:accent4>
        <a:srgbClr val="F0BE5E"/>
      </a:accent4>
      <a:accent5>
        <a:srgbClr val="D5B7B7"/>
      </a:accent5>
      <a:accent6>
        <a:srgbClr val="B894B1"/>
      </a:accent6>
      <a:hlink>
        <a:srgbClr val="0000FF"/>
      </a:hlink>
      <a:folHlink>
        <a:srgbClr val="FF00FF"/>
      </a:folHlink>
    </a:clrScheme>
    <a:fontScheme name="38_MinimalistLight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8_Minimalis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-9155"/>
            <a:lumOff val="-32673"/>
          </a:schemeClr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>
              <a:satOff val="-9155"/>
              <a:lumOff val="-3267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52871" rtl="0" fontAlgn="auto" latinLnBrk="0" hangingPunct="0">
          <a:lnSpc>
            <a:spcPct val="100000"/>
          </a:lnSpc>
          <a:spcBef>
            <a:spcPts val="33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800" u="none" kumimoji="0" normalizeH="0">
            <a:ln>
              <a:noFill/>
            </a:ln>
            <a:solidFill>
              <a:schemeClr val="accent1">
                <a:satOff val="-9155"/>
                <a:lumOff val="-32673"/>
              </a:schemeClr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8_MinimalistLight">
  <a:themeElements>
    <a:clrScheme name="38_MinimalistLight">
      <a:dk1>
        <a:srgbClr val="000000"/>
      </a:dk1>
      <a:lt1>
        <a:srgbClr val="FFFFFF"/>
      </a:lt1>
      <a:dk2>
        <a:srgbClr val="53585F"/>
      </a:dk2>
      <a:lt2>
        <a:srgbClr val="D5D5D5"/>
      </a:lt2>
      <a:accent1>
        <a:srgbClr val="9FAABA"/>
      </a:accent1>
      <a:accent2>
        <a:srgbClr val="88A7B2"/>
      </a:accent2>
      <a:accent3>
        <a:srgbClr val="94B9A3"/>
      </a:accent3>
      <a:accent4>
        <a:srgbClr val="F0BE5E"/>
      </a:accent4>
      <a:accent5>
        <a:srgbClr val="D5B7B7"/>
      </a:accent5>
      <a:accent6>
        <a:srgbClr val="B894B1"/>
      </a:accent6>
      <a:hlink>
        <a:srgbClr val="0000FF"/>
      </a:hlink>
      <a:folHlink>
        <a:srgbClr val="FF00FF"/>
      </a:folHlink>
    </a:clrScheme>
    <a:fontScheme name="38_MinimalistLight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8_Minimalis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-9155"/>
            <a:lumOff val="-32673"/>
          </a:schemeClr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>
              <a:satOff val="-9155"/>
              <a:lumOff val="-3267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52871" rtl="0" fontAlgn="auto" latinLnBrk="0" hangingPunct="0">
          <a:lnSpc>
            <a:spcPct val="100000"/>
          </a:lnSpc>
          <a:spcBef>
            <a:spcPts val="33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800" u="none" kumimoji="0" normalizeH="0">
            <a:ln>
              <a:noFill/>
            </a:ln>
            <a:solidFill>
              <a:schemeClr val="accent1">
                <a:satOff val="-9155"/>
                <a:lumOff val="-32673"/>
              </a:schemeClr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